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10" r:id="rId2"/>
    <p:sldId id="285" r:id="rId3"/>
    <p:sldId id="314" r:id="rId4"/>
    <p:sldId id="311" r:id="rId5"/>
    <p:sldId id="312" r:id="rId6"/>
    <p:sldId id="313" r:id="rId7"/>
    <p:sldId id="30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A898"/>
    <a:srgbClr val="66BAAB"/>
    <a:srgbClr val="7AC0B5"/>
    <a:srgbClr val="F9F9F8"/>
    <a:srgbClr val="FFA52D"/>
    <a:srgbClr val="FF8C15"/>
    <a:srgbClr val="FE910F"/>
    <a:srgbClr val="063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80948" autoAdjust="0"/>
  </p:normalViewPr>
  <p:slideViewPr>
    <p:cSldViewPr snapToGrid="0" showGuides="1">
      <p:cViewPr varScale="1">
        <p:scale>
          <a:sx n="66" d="100"/>
          <a:sy n="66" d="100"/>
        </p:scale>
        <p:origin x="1406" y="62"/>
      </p:cViewPr>
      <p:guideLst>
        <p:guide orient="horz" pos="2160"/>
        <p:guide pos="3840"/>
        <p:guide orient="horz" pos="346"/>
        <p:guide orient="horz" pos="3974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16594-CF45-464C-B50C-D68C1565F2C5}" type="datetimeFigureOut">
              <a:rPr lang="zh-CN" altLang="en-US" smtClean="0"/>
              <a:t>2023/9/16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99C58-7FC2-4597-8050-DB6C885295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50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锂离子电池的健康状态</a:t>
            </a:r>
            <a:r>
              <a:rPr lang="en-US" altLang="zh-CN" dirty="0"/>
              <a:t>(state of health</a:t>
            </a:r>
            <a:r>
              <a:rPr lang="zh-CN" altLang="en-US" dirty="0"/>
              <a:t>， </a:t>
            </a:r>
            <a:r>
              <a:rPr lang="en-US" altLang="zh-CN" dirty="0"/>
              <a:t>SOH)</a:t>
            </a:r>
            <a:r>
              <a:rPr lang="zh-CN" altLang="en-US" dirty="0"/>
              <a:t>是电池管理系统的核心问题，对其精确的评估能够保障电池的安全可靠运行。然而在实际应用中，容量较难直接测得，导致</a:t>
            </a:r>
            <a:r>
              <a:rPr lang="en-US" altLang="zh-CN" dirty="0"/>
              <a:t>SOH</a:t>
            </a:r>
            <a:r>
              <a:rPr lang="zh-CN" altLang="en-US" dirty="0"/>
              <a:t>估算困难。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99C58-7FC2-4597-8050-DB6C885295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4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EIS</a:t>
            </a:r>
            <a:r>
              <a:rPr lang="zh-CN" altLang="en-US" dirty="0"/>
              <a:t>测量如图所示，将阻抗谱中的频率划分的四个区域（超高频、高频、中频和低频）。在超高频下，</a:t>
            </a:r>
            <a:r>
              <a:rPr lang="en-US" altLang="zh-CN" dirty="0"/>
              <a:t>Rohm</a:t>
            </a:r>
            <a:r>
              <a:rPr lang="zh-CN" altLang="en-US" dirty="0"/>
              <a:t>归因于集流体和粘结剂、电极颗粒和电解质之间缺乏接触引起的电阻，这些与</a:t>
            </a:r>
            <a:r>
              <a:rPr lang="en-US" altLang="zh-CN" dirty="0"/>
              <a:t>CL</a:t>
            </a:r>
            <a:r>
              <a:rPr lang="zh-CN" altLang="en-US" dirty="0"/>
              <a:t>的退化模式有关。此外，</a:t>
            </a:r>
            <a:r>
              <a:rPr lang="en-US" altLang="zh-CN" dirty="0"/>
              <a:t>EIS</a:t>
            </a:r>
            <a:r>
              <a:rPr lang="zh-CN" altLang="en-US" dirty="0"/>
              <a:t>图在高频和中频描绘了两个凹陷的半圆，在低频描绘了一条</a:t>
            </a:r>
            <a:r>
              <a:rPr lang="en-US" altLang="zh-CN" dirty="0"/>
              <a:t>Warburg</a:t>
            </a:r>
            <a:r>
              <a:rPr lang="zh-CN" altLang="en-US" dirty="0"/>
              <a:t>阻抗的斜线。中频和高频区域分别对应</a:t>
            </a:r>
            <a:r>
              <a:rPr lang="en-US" altLang="zh-CN" dirty="0"/>
              <a:t>SEI</a:t>
            </a:r>
            <a:r>
              <a:rPr lang="zh-CN" altLang="en-US" dirty="0"/>
              <a:t>膜和电荷转移，</a:t>
            </a:r>
            <a:r>
              <a:rPr lang="en-US" altLang="zh-CN" dirty="0"/>
              <a:t>SEI</a:t>
            </a:r>
            <a:r>
              <a:rPr lang="zh-CN" altLang="en-US" dirty="0"/>
              <a:t>膜的形成阻碍了锂离子在电极之间的转移。</a:t>
            </a:r>
            <a:endParaRPr lang="en-US" altLang="zh-CN" dirty="0"/>
          </a:p>
          <a:p>
            <a:r>
              <a:rPr lang="zh-CN" altLang="en-US" dirty="0"/>
              <a:t>等效电路模型如图分为四个部分，对应于阻抗谱中的频率分离。在室温下进行</a:t>
            </a:r>
            <a:r>
              <a:rPr lang="en-US" altLang="zh-CN" dirty="0"/>
              <a:t>EIS</a:t>
            </a:r>
            <a:r>
              <a:rPr lang="zh-CN" altLang="en-US" dirty="0"/>
              <a:t>和循环测试，以研究电阻值的变化，并分析相应的锂离子电池退化模式。</a:t>
            </a:r>
            <a:endParaRPr lang="en-US" altLang="zh-CN" dirty="0"/>
          </a:p>
          <a:p>
            <a:r>
              <a:rPr lang="zh-CN" altLang="en-US" dirty="0"/>
              <a:t>在所有范围内</a:t>
            </a:r>
            <a:r>
              <a:rPr lang="en-US" altLang="zh-CN" dirty="0"/>
              <a:t>CL</a:t>
            </a:r>
            <a:r>
              <a:rPr lang="zh-CN" altLang="en-US" dirty="0"/>
              <a:t>、</a:t>
            </a:r>
            <a:r>
              <a:rPr lang="en-US" altLang="zh-CN" dirty="0"/>
              <a:t>LLI</a:t>
            </a:r>
            <a:r>
              <a:rPr lang="zh-CN" altLang="en-US" dirty="0"/>
              <a:t>、</a:t>
            </a:r>
            <a:r>
              <a:rPr lang="en-US" altLang="zh-CN" dirty="0"/>
              <a:t>LAM</a:t>
            </a:r>
            <a:r>
              <a:rPr lang="zh-CN" altLang="en-US" dirty="0"/>
              <a:t>与电池健康状态的线性相关性，其中</a:t>
            </a:r>
            <a:r>
              <a:rPr lang="en-US" altLang="zh-CN" dirty="0"/>
              <a:t>CL</a:t>
            </a:r>
            <a:r>
              <a:rPr lang="zh-CN" altLang="en-US" dirty="0"/>
              <a:t>和</a:t>
            </a:r>
            <a:r>
              <a:rPr lang="en-US" altLang="zh-CN" dirty="0"/>
              <a:t>LLI</a:t>
            </a:r>
            <a:r>
              <a:rPr lang="zh-CN" altLang="en-US" dirty="0"/>
              <a:t>在高于</a:t>
            </a:r>
            <a:r>
              <a:rPr lang="en-US" altLang="zh-CN" dirty="0"/>
              <a:t>40%</a:t>
            </a:r>
            <a:r>
              <a:rPr lang="zh-CN" altLang="en-US" dirty="0"/>
              <a:t>的</a:t>
            </a:r>
            <a:r>
              <a:rPr lang="en-US" altLang="zh-CN" dirty="0" err="1"/>
              <a:t>SoH</a:t>
            </a:r>
            <a:r>
              <a:rPr lang="zh-CN" altLang="en-US" dirty="0"/>
              <a:t>值下呈现线性行为，</a:t>
            </a:r>
            <a:r>
              <a:rPr lang="en-US" altLang="zh-CN" dirty="0"/>
              <a:t>LAM</a:t>
            </a:r>
            <a:r>
              <a:rPr lang="zh-CN" altLang="en-US" dirty="0"/>
              <a:t>的值始终与</a:t>
            </a:r>
            <a:r>
              <a:rPr lang="en-US" altLang="zh-CN" dirty="0" err="1"/>
              <a:t>SoH</a:t>
            </a:r>
            <a:r>
              <a:rPr lang="zh-CN" altLang="en-US" dirty="0"/>
              <a:t>（</a:t>
            </a:r>
            <a:r>
              <a:rPr lang="en-US" altLang="zh-CN" dirty="0"/>
              <a:t>%</a:t>
            </a:r>
            <a:r>
              <a:rPr lang="zh-CN" altLang="en-US" dirty="0"/>
              <a:t>）线性相关。</a:t>
            </a:r>
            <a:r>
              <a:rPr lang="en-US" altLang="zh-CN" dirty="0"/>
              <a:t>LLI</a:t>
            </a:r>
            <a:r>
              <a:rPr lang="zh-CN" altLang="en-US" dirty="0"/>
              <a:t>总是主导老化过程，此外，</a:t>
            </a:r>
            <a:r>
              <a:rPr lang="en-US" altLang="zh-CN" dirty="0"/>
              <a:t>LAM</a:t>
            </a:r>
            <a:r>
              <a:rPr lang="zh-CN" altLang="en-US" dirty="0"/>
              <a:t>的值与</a:t>
            </a:r>
            <a:r>
              <a:rPr lang="en-US" altLang="zh-CN" dirty="0" err="1"/>
              <a:t>SoH</a:t>
            </a:r>
            <a:r>
              <a:rPr lang="zh-CN" altLang="en-US" dirty="0"/>
              <a:t>（</a:t>
            </a:r>
            <a:r>
              <a:rPr lang="en-US" altLang="zh-CN" dirty="0"/>
              <a:t>%</a:t>
            </a:r>
            <a:r>
              <a:rPr lang="zh-CN" altLang="en-US" dirty="0"/>
              <a:t>）线性相关。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99C58-7FC2-4597-8050-DB6C88529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57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由电压对电流阶跃的响应分别计算了杂散电感、欧姆电阻和</a:t>
            </a:r>
            <a:r>
              <a:rPr lang="en-US" altLang="zh-CN" dirty="0"/>
              <a:t>DRT</a:t>
            </a:r>
            <a:r>
              <a:rPr lang="zh-CN" altLang="en-US" dirty="0"/>
              <a:t>谱。然后，获得的电气元件被用来构建</a:t>
            </a:r>
            <a:r>
              <a:rPr lang="en-US" altLang="zh-CN" dirty="0"/>
              <a:t>ECM</a:t>
            </a:r>
            <a:r>
              <a:rPr lang="zh-CN" altLang="en-US" dirty="0"/>
              <a:t>，其频率响应，然后被用来计算</a:t>
            </a:r>
            <a:r>
              <a:rPr lang="en-US" altLang="zh-CN" dirty="0"/>
              <a:t>LIB</a:t>
            </a:r>
            <a:r>
              <a:rPr lang="zh-CN" altLang="en-US" dirty="0"/>
              <a:t>的阻抗谱。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99C58-7FC2-4597-8050-DB6C885295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7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实验设计我们打算将商用的钴酸锂电池，以</a:t>
            </a:r>
            <a:r>
              <a:rPr lang="en-US" altLang="zh-CN" dirty="0"/>
              <a:t>0.8 1 1.3C</a:t>
            </a:r>
            <a:r>
              <a:rPr lang="zh-CN" altLang="en-US" dirty="0"/>
              <a:t>进行恒流充放电，每</a:t>
            </a:r>
            <a:r>
              <a:rPr lang="en-US" altLang="zh-CN" dirty="0"/>
              <a:t>10</a:t>
            </a:r>
            <a:r>
              <a:rPr lang="zh-CN" altLang="en-US" dirty="0"/>
              <a:t>个循环进行一次</a:t>
            </a:r>
            <a:r>
              <a:rPr lang="en-US" altLang="zh-CN" dirty="0"/>
              <a:t>EIS</a:t>
            </a:r>
            <a:r>
              <a:rPr lang="zh-CN" altLang="en-US" dirty="0"/>
              <a:t>测试，提取阻抗信息。</a:t>
            </a:r>
            <a:endParaRPr lang="en-US" altLang="zh-CN" dirty="0"/>
          </a:p>
          <a:p>
            <a:r>
              <a:rPr lang="zh-CN" altLang="en-US" dirty="0"/>
              <a:t>老化健康指标的选取，即</a:t>
            </a:r>
            <a:r>
              <a:rPr lang="en-US" altLang="zh-CN" dirty="0"/>
              <a:t>HI</a:t>
            </a:r>
            <a:r>
              <a:rPr lang="zh-CN" altLang="en-US" dirty="0"/>
              <a:t>因子，可以通过分析</a:t>
            </a:r>
            <a:r>
              <a:rPr lang="en-US" altLang="zh-CN" dirty="0"/>
              <a:t>IC</a:t>
            </a:r>
            <a:r>
              <a:rPr lang="zh-CN" altLang="en-US" dirty="0"/>
              <a:t>曲线，，选择放电过程中的 </a:t>
            </a:r>
            <a:r>
              <a:rPr lang="en-US" altLang="zh-CN" dirty="0"/>
              <a:t>IC </a:t>
            </a:r>
            <a:r>
              <a:rPr lang="zh-CN" altLang="en-US" dirty="0"/>
              <a:t>峰值、峰值对应的电压值、峰值面积以及峰值斜率这 </a:t>
            </a:r>
            <a:r>
              <a:rPr lang="en-US" altLang="zh-CN" dirty="0"/>
              <a:t>4 </a:t>
            </a:r>
            <a:r>
              <a:rPr lang="zh-CN" altLang="en-US" dirty="0"/>
              <a:t>个变量作为电池的老化健康指标去模拟</a:t>
            </a:r>
            <a:r>
              <a:rPr lang="en-US" altLang="zh-CN" dirty="0"/>
              <a:t>EIS</a:t>
            </a:r>
            <a:r>
              <a:rPr lang="zh-CN" altLang="en-US" dirty="0"/>
              <a:t>阻抗中</a:t>
            </a:r>
            <a:r>
              <a:rPr lang="en-US" altLang="zh-CN" dirty="0"/>
              <a:t>LLI</a:t>
            </a:r>
            <a:r>
              <a:rPr lang="zh-CN" altLang="en-US" dirty="0"/>
              <a:t>和</a:t>
            </a:r>
            <a:r>
              <a:rPr lang="en-US" altLang="zh-CN" dirty="0"/>
              <a:t>LAM</a:t>
            </a:r>
            <a:r>
              <a:rPr lang="zh-CN" altLang="en-US" dirty="0"/>
              <a:t>的变化，从而计算</a:t>
            </a:r>
            <a:r>
              <a:rPr lang="en-US" altLang="zh-CN" dirty="0"/>
              <a:t>SOH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99C58-7FC2-4597-8050-DB6C885295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4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模型输入和输出之间相关性对预测性能有重大影响。</a:t>
            </a:r>
            <a:r>
              <a:rPr lang="en-US" altLang="zh-CN" dirty="0"/>
              <a:t>Pearson</a:t>
            </a:r>
            <a:r>
              <a:rPr lang="zh-CN" altLang="en-US" dirty="0"/>
              <a:t>相关系数具有许多优点，例如不受局部突变影响，易于计算。因此，</a:t>
            </a:r>
            <a:r>
              <a:rPr lang="en-US" altLang="zh-CN" dirty="0"/>
              <a:t>Pearson</a:t>
            </a:r>
            <a:r>
              <a:rPr lang="zh-CN" altLang="en-US" dirty="0"/>
              <a:t>相关系数用于评估</a:t>
            </a:r>
            <a:r>
              <a:rPr lang="en-US" altLang="zh-CN" dirty="0"/>
              <a:t>HIs</a:t>
            </a:r>
            <a:r>
              <a:rPr lang="zh-CN" altLang="en-US" dirty="0"/>
              <a:t>和</a:t>
            </a:r>
            <a:r>
              <a:rPr lang="en-US" altLang="zh-CN" dirty="0"/>
              <a:t>SOH</a:t>
            </a:r>
            <a:r>
              <a:rPr lang="zh-CN" altLang="en-US" dirty="0"/>
              <a:t>之间相关性。</a:t>
            </a:r>
            <a:r>
              <a:rPr lang="en-US" altLang="zh-CN" dirty="0"/>
              <a:t>HIs</a:t>
            </a:r>
            <a:r>
              <a:rPr lang="zh-CN" altLang="en-US" dirty="0"/>
              <a:t>和</a:t>
            </a:r>
            <a:r>
              <a:rPr lang="en-US" altLang="zh-CN" dirty="0"/>
              <a:t>SOH</a:t>
            </a:r>
            <a:r>
              <a:rPr lang="zh-CN" altLang="en-US" dirty="0"/>
              <a:t>之间相关性越强，则皮尔逊系数绝对值越接近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自编码器神经网络</a:t>
            </a:r>
            <a:r>
              <a:rPr lang="en-US" altLang="zh-CN" dirty="0"/>
              <a:t>,</a:t>
            </a:r>
            <a:r>
              <a:rPr lang="zh-CN" altLang="en-US" dirty="0"/>
              <a:t>本次设计利用自编码器能够表征非线性变化等特点，处理电池衰减过程中的电压、电流、阻抗等非线性数据，降低空间维数，去除数据间的冗余性，利用更少的特征量尽可能完整地描述数据信息，同时降低网络计算量，提升整体效率。</a:t>
            </a:r>
            <a:endParaRPr lang="en-US" altLang="zh-CN" dirty="0"/>
          </a:p>
          <a:p>
            <a:r>
              <a:rPr lang="zh-CN" altLang="en-US" dirty="0"/>
              <a:t>可以通过注意力机制赋予</a:t>
            </a:r>
            <a:r>
              <a:rPr lang="en-US" altLang="zh-CN" dirty="0"/>
              <a:t>BiGRU</a:t>
            </a:r>
            <a:r>
              <a:rPr lang="zh-CN" altLang="en-US" dirty="0"/>
              <a:t>的输入不同的权重，放大与电池容量退化趋势相关性强的输入特征。</a:t>
            </a:r>
            <a:endParaRPr lang="en-US" altLang="zh-CN" dirty="0"/>
          </a:p>
          <a:p>
            <a:r>
              <a:rPr lang="zh-CN" altLang="en-US" dirty="0"/>
              <a:t>循环神经网络是一种适合处理时间序列的模型，但在训练过程中容易产生梯度消失或梯度爆炸的问题，难以捕捉数据的长期依赖关系。因此，衍生出了两种改进型</a:t>
            </a:r>
            <a:r>
              <a:rPr lang="en-US" altLang="zh-CN" dirty="0"/>
              <a:t>RNN</a:t>
            </a:r>
            <a:r>
              <a:rPr lang="zh-CN" altLang="en-US" dirty="0"/>
              <a:t>，即</a:t>
            </a:r>
            <a:r>
              <a:rPr lang="en-US" altLang="zh-CN" dirty="0"/>
              <a:t>LSTM</a:t>
            </a:r>
            <a:r>
              <a:rPr lang="zh-CN" altLang="en-US" dirty="0"/>
              <a:t>与</a:t>
            </a:r>
            <a:r>
              <a:rPr lang="en-US" altLang="zh-CN" dirty="0"/>
              <a:t>GRU</a:t>
            </a:r>
            <a:r>
              <a:rPr lang="zh-CN" altLang="en-US" dirty="0"/>
              <a:t>。</a:t>
            </a:r>
            <a:r>
              <a:rPr lang="en-US" altLang="zh-CN" dirty="0"/>
              <a:t>GRU</a:t>
            </a:r>
            <a:r>
              <a:rPr lang="zh-CN" altLang="en-US" dirty="0"/>
              <a:t>作为目前常用的门控循环神经网络，是</a:t>
            </a:r>
            <a:r>
              <a:rPr lang="en-US" altLang="zh-CN" dirty="0"/>
              <a:t>LSTM</a:t>
            </a:r>
            <a:r>
              <a:rPr lang="zh-CN" altLang="en-US" dirty="0"/>
              <a:t>的简化版，它相较于</a:t>
            </a:r>
            <a:r>
              <a:rPr lang="en-US" altLang="zh-CN" dirty="0"/>
              <a:t>LSTM</a:t>
            </a:r>
            <a:r>
              <a:rPr lang="zh-CN" altLang="en-US" dirty="0"/>
              <a:t>训练参数较少，利用更新门代替了</a:t>
            </a:r>
            <a:r>
              <a:rPr lang="en-US" altLang="zh-CN" dirty="0"/>
              <a:t>LSTM</a:t>
            </a:r>
            <a:r>
              <a:rPr lang="zh-CN" altLang="en-US" dirty="0"/>
              <a:t>的输入门与遗忘门，其结构如图所示。</a:t>
            </a:r>
            <a:r>
              <a:rPr lang="en-US" altLang="zh-CN" dirty="0"/>
              <a:t>GRU </a:t>
            </a:r>
            <a:r>
              <a:rPr lang="zh-CN" altLang="en-US" dirty="0"/>
              <a:t>网络的隐藏状态只能读取历史的信息，为了同时获取未来信息对当前输入的影响，本次预计采用了 </a:t>
            </a:r>
            <a:r>
              <a:rPr lang="en-US" altLang="zh-CN" dirty="0"/>
              <a:t>BiGRU </a:t>
            </a:r>
            <a:r>
              <a:rPr lang="zh-CN" altLang="en-US" dirty="0"/>
              <a:t>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99C58-7FC2-4597-8050-DB6C885295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2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模型中各层含义如下： （</a:t>
            </a:r>
            <a:r>
              <a:rPr lang="en-US" altLang="zh-CN" dirty="0"/>
              <a:t>1</a:t>
            </a:r>
            <a:r>
              <a:rPr lang="zh-CN" altLang="en-US" dirty="0"/>
              <a:t>）输入层：提取锂离子电池充放电曲线中能 表征容量退化的健康因子，并对数据进行预处理， 输入到</a:t>
            </a:r>
            <a:r>
              <a:rPr lang="en-US" altLang="zh-CN" dirty="0"/>
              <a:t>SOH</a:t>
            </a:r>
            <a:r>
              <a:rPr lang="zh-CN" altLang="en-US" dirty="0"/>
              <a:t>估计模型中。 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Autoencoder</a:t>
            </a:r>
            <a:r>
              <a:rPr lang="zh-CN" altLang="en-US" dirty="0"/>
              <a:t>层：将输入层输入的数据压 缩降维，提取主要特征，减少数据间的冗余性。 （</a:t>
            </a:r>
            <a:r>
              <a:rPr lang="en-US" altLang="zh-CN" dirty="0"/>
              <a:t>3</a:t>
            </a:r>
            <a:r>
              <a:rPr lang="zh-CN" altLang="en-US" dirty="0"/>
              <a:t>） </a:t>
            </a:r>
            <a:r>
              <a:rPr lang="en-US" altLang="zh-CN" dirty="0"/>
              <a:t>Attention </a:t>
            </a:r>
            <a:r>
              <a:rPr lang="zh-CN" altLang="en-US" dirty="0"/>
              <a:t>层 ： 引 入 </a:t>
            </a:r>
            <a:r>
              <a:rPr lang="en-US" altLang="zh-CN" dirty="0"/>
              <a:t>Attention </a:t>
            </a:r>
            <a:r>
              <a:rPr lang="zh-CN" altLang="en-US" dirty="0"/>
              <a:t>机 制 放 在 </a:t>
            </a:r>
            <a:r>
              <a:rPr lang="en-US" altLang="zh-CN" dirty="0"/>
              <a:t>Autoencoder</a:t>
            </a:r>
            <a:r>
              <a:rPr lang="zh-CN" altLang="en-US" dirty="0"/>
              <a:t>层与</a:t>
            </a:r>
            <a:r>
              <a:rPr lang="en-US" altLang="zh-CN" dirty="0"/>
              <a:t>BiGRU</a:t>
            </a:r>
            <a:r>
              <a:rPr lang="zh-CN" altLang="en-US" dirty="0"/>
              <a:t>层之间，通过概率分布法 赋予输入特征不同的权重，使 </a:t>
            </a:r>
            <a:r>
              <a:rPr lang="en-US" altLang="zh-CN" dirty="0"/>
              <a:t>BiGRU</a:t>
            </a:r>
            <a:r>
              <a:rPr lang="zh-CN" altLang="en-US" dirty="0"/>
              <a:t>网络能够更 好地学习其映射关系。 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BiGRU</a:t>
            </a:r>
            <a:r>
              <a:rPr lang="zh-CN" altLang="en-US" dirty="0"/>
              <a:t>层：通过单个</a:t>
            </a:r>
            <a:r>
              <a:rPr lang="en-US" altLang="zh-CN" dirty="0"/>
              <a:t>GRU</a:t>
            </a:r>
            <a:r>
              <a:rPr lang="zh-CN" altLang="en-US" dirty="0"/>
              <a:t>单元对信息进 行判断，保存重要的信息，遗忘不重要的信息；通 过前向与反向的</a:t>
            </a:r>
            <a:r>
              <a:rPr lang="en-US" altLang="zh-CN" dirty="0"/>
              <a:t>GRU</a:t>
            </a:r>
            <a:r>
              <a:rPr lang="zh-CN" altLang="en-US" dirty="0"/>
              <a:t>单元学习历史与未来时刻对 当前信息的影响。 （</a:t>
            </a:r>
            <a:r>
              <a:rPr lang="en-US" altLang="zh-CN" dirty="0"/>
              <a:t>5</a:t>
            </a:r>
            <a:r>
              <a:rPr lang="zh-CN" altLang="en-US" dirty="0"/>
              <a:t>）全连接层：通过全连接层的非线性变化， 提取特征之间的关联，映射到输出空间。</a:t>
            </a:r>
            <a:endParaRPr lang="en-US" altLang="zh-CN" dirty="0"/>
          </a:p>
          <a:p>
            <a:r>
              <a:rPr lang="zh-CN" altLang="en-US" dirty="0"/>
              <a:t>为了定量地分析误差，用</a:t>
            </a:r>
            <a:r>
              <a:rPr lang="en-US" altLang="zh-CN" dirty="0"/>
              <a:t>MAE</a:t>
            </a:r>
            <a:r>
              <a:rPr lang="zh-CN" altLang="en-US" dirty="0"/>
              <a:t>、</a:t>
            </a:r>
            <a:r>
              <a:rPr lang="en-US" altLang="zh-CN" dirty="0"/>
              <a:t>RMSE</a:t>
            </a:r>
            <a:r>
              <a:rPr lang="zh-CN" altLang="en-US" dirty="0"/>
              <a:t>和</a:t>
            </a:r>
            <a:r>
              <a:rPr lang="en-US" altLang="zh-CN" dirty="0"/>
              <a:t>R2</a:t>
            </a:r>
            <a:r>
              <a:rPr lang="zh-CN" altLang="en-US" dirty="0"/>
              <a:t>对本工作模型进行评价：其中和分别为电池</a:t>
            </a:r>
            <a:r>
              <a:rPr lang="en-US" altLang="zh-CN" dirty="0"/>
              <a:t>SOH</a:t>
            </a:r>
            <a:r>
              <a:rPr lang="zh-CN" altLang="en-US" dirty="0"/>
              <a:t>预测值和观测值，表示平均观测值，为电池老化试验总次数。</a:t>
            </a:r>
            <a:r>
              <a:rPr lang="en-US" altLang="zh-CN" dirty="0"/>
              <a:t>MAE</a:t>
            </a:r>
            <a:r>
              <a:rPr lang="zh-CN" altLang="en-US" dirty="0"/>
              <a:t>表示预测值与观测值之间绝对误差的平均值，</a:t>
            </a:r>
            <a:r>
              <a:rPr lang="en-US" altLang="zh-CN" dirty="0"/>
              <a:t>RMSE</a:t>
            </a:r>
            <a:r>
              <a:rPr lang="zh-CN" altLang="en-US" dirty="0"/>
              <a:t>表示预测值与观测值之间差异的样本标准差，这两种误差越小模型效果越好。用相关指数</a:t>
            </a:r>
            <a:r>
              <a:rPr lang="en-US" altLang="zh-CN" dirty="0"/>
              <a:t>R2</a:t>
            </a:r>
            <a:r>
              <a:rPr lang="zh-CN" altLang="en-US" dirty="0"/>
              <a:t>来表示拟合效果，</a:t>
            </a:r>
            <a:r>
              <a:rPr lang="en-US" altLang="zh-CN" dirty="0"/>
              <a:t>R2</a:t>
            </a:r>
            <a:r>
              <a:rPr lang="zh-CN" altLang="en-US" dirty="0"/>
              <a:t>越大，拟合效果越好。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99C58-7FC2-4597-8050-DB6C885295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0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23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24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6C6D15-9DF8-41AF-B373-379233124524}"/>
              </a:ext>
            </a:extLst>
          </p:cNvPr>
          <p:cNvSpPr txBox="1"/>
          <p:nvPr/>
        </p:nvSpPr>
        <p:spPr>
          <a:xfrm>
            <a:off x="515937" y="1381014"/>
            <a:ext cx="88864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基于</a:t>
            </a:r>
            <a:r>
              <a:rPr lang="en-US" altLang="zh-CN" sz="3600" dirty="0">
                <a:solidFill>
                  <a:schemeClr val="bg1"/>
                </a:solidFill>
                <a:latin typeface="Arial Black" panose="020B0A04020102020204" pitchFamily="34" charset="0"/>
              </a:rPr>
              <a:t>EIS</a:t>
            </a:r>
            <a:r>
              <a:rPr lang="zh-CN" alt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阻抗和机器学习对锂离子电池剩余使用寿命预测</a:t>
            </a:r>
            <a:endParaRPr lang="en-US" altLang="zh-C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南方科技大学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绿色可再生能源材料实验室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研究助理 许家豪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B22FCEC-4C78-4B7D-9BC8-ABC8D3880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28" y="476054"/>
            <a:ext cx="2831940" cy="520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FA4958-AB0C-F434-4935-D708E273CD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782"/>
          <a:stretch/>
        </p:blipFill>
        <p:spPr>
          <a:xfrm>
            <a:off x="9402417" y="262250"/>
            <a:ext cx="2678805" cy="9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6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男人&#10;&#10;描述已自动生成">
            <a:extLst>
              <a:ext uri="{FF2B5EF4-FFF2-40B4-BE49-F238E27FC236}">
                <a16:creationId xmlns:a16="http://schemas.microsoft.com/office/drawing/2014/main" id="{44E680B6-9328-4313-BBB3-B1E4D2E5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7"/>
            <a:ext cx="12192000" cy="6858000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D2AA48-2DD1-4BAF-A52B-1CBF4BB081F7}"/>
              </a:ext>
            </a:extLst>
          </p:cNvPr>
          <p:cNvSpPr/>
          <p:nvPr/>
        </p:nvSpPr>
        <p:spPr>
          <a:xfrm>
            <a:off x="0" y="4844810"/>
            <a:ext cx="4498630" cy="2013190"/>
          </a:xfrm>
          <a:custGeom>
            <a:avLst/>
            <a:gdLst>
              <a:gd name="connsiteX0" fmla="*/ 0 w 4498630"/>
              <a:gd name="connsiteY0" fmla="*/ 0 h 2013190"/>
              <a:gd name="connsiteX1" fmla="*/ 87743 w 4498630"/>
              <a:gd name="connsiteY1" fmla="*/ 10481 h 2013190"/>
              <a:gd name="connsiteX2" fmla="*/ 519052 w 4498630"/>
              <a:gd name="connsiteY2" fmla="*/ 116561 h 2013190"/>
              <a:gd name="connsiteX3" fmla="*/ 1025393 w 4498630"/>
              <a:gd name="connsiteY3" fmla="*/ 1001976 h 2013190"/>
              <a:gd name="connsiteX4" fmla="*/ 2398059 w 4498630"/>
              <a:gd name="connsiteY4" fmla="*/ 1169712 h 2013190"/>
              <a:gd name="connsiteX5" fmla="*/ 4010714 w 4498630"/>
              <a:gd name="connsiteY5" fmla="*/ 1904036 h 2013190"/>
              <a:gd name="connsiteX6" fmla="*/ 4386708 w 4498630"/>
              <a:gd name="connsiteY6" fmla="*/ 1984193 h 2013190"/>
              <a:gd name="connsiteX7" fmla="*/ 4498630 w 4498630"/>
              <a:gd name="connsiteY7" fmla="*/ 2013190 h 2013190"/>
              <a:gd name="connsiteX8" fmla="*/ 0 w 4498630"/>
              <a:gd name="connsiteY8" fmla="*/ 2013190 h 201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630" h="2013190">
                <a:moveTo>
                  <a:pt x="0" y="0"/>
                </a:moveTo>
                <a:lnTo>
                  <a:pt x="87743" y="10481"/>
                </a:lnTo>
                <a:cubicBezTo>
                  <a:pt x="264186" y="36501"/>
                  <a:pt x="416784" y="70679"/>
                  <a:pt x="519052" y="116561"/>
                </a:cubicBezTo>
                <a:cubicBezTo>
                  <a:pt x="928124" y="300089"/>
                  <a:pt x="712225" y="826450"/>
                  <a:pt x="1025393" y="1001976"/>
                </a:cubicBezTo>
                <a:cubicBezTo>
                  <a:pt x="1338561" y="1177501"/>
                  <a:pt x="1900505" y="1019368"/>
                  <a:pt x="2398059" y="1169712"/>
                </a:cubicBezTo>
                <a:cubicBezTo>
                  <a:pt x="2895612" y="1320055"/>
                  <a:pt x="2812889" y="1673986"/>
                  <a:pt x="4010714" y="1904036"/>
                </a:cubicBezTo>
                <a:cubicBezTo>
                  <a:pt x="4160442" y="1932793"/>
                  <a:pt x="4283950" y="1959338"/>
                  <a:pt x="4386708" y="1984193"/>
                </a:cubicBezTo>
                <a:lnTo>
                  <a:pt x="4498630" y="2013190"/>
                </a:lnTo>
                <a:lnTo>
                  <a:pt x="0" y="2013190"/>
                </a:ln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6789" y="240785"/>
            <a:ext cx="2831940" cy="5203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CA6161B-0D53-4434-9C73-725F9E8A24AF}"/>
              </a:ext>
            </a:extLst>
          </p:cNvPr>
          <p:cNvGrpSpPr/>
          <p:nvPr/>
        </p:nvGrpSpPr>
        <p:grpSpPr>
          <a:xfrm>
            <a:off x="353272" y="249536"/>
            <a:ext cx="8463829" cy="4728337"/>
            <a:chOff x="353271" y="258699"/>
            <a:chExt cx="5181600" cy="408151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078D55D-47F0-42F8-8E6E-F203522ABA96}"/>
                </a:ext>
              </a:extLst>
            </p:cNvPr>
            <p:cNvSpPr txBox="1"/>
            <p:nvPr/>
          </p:nvSpPr>
          <p:spPr>
            <a:xfrm>
              <a:off x="353271" y="258699"/>
              <a:ext cx="518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06383C"/>
                  </a:solidFill>
                  <a:latin typeface="Arial Black" panose="020B0A04020102020204" pitchFamily="34" charset="0"/>
                </a:rPr>
                <a:t>Source of inspiration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5EE138-884D-44C2-94A7-BAC7DF3693EA}"/>
                </a:ext>
              </a:extLst>
            </p:cNvPr>
            <p:cNvSpPr txBox="1"/>
            <p:nvPr/>
          </p:nvSpPr>
          <p:spPr>
            <a:xfrm>
              <a:off x="453940" y="4057875"/>
              <a:ext cx="3245026" cy="282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Fig.1.Nyquist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曲线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,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老化过程中的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EIS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测试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2C25CA-DD87-454B-95E3-0738AC78C751}"/>
              </a:ext>
            </a:extLst>
          </p:cNvPr>
          <p:cNvGrpSpPr/>
          <p:nvPr/>
        </p:nvGrpSpPr>
        <p:grpSpPr>
          <a:xfrm>
            <a:off x="7443452" y="5351571"/>
            <a:ext cx="499840" cy="499834"/>
            <a:chOff x="7719249" y="5265420"/>
            <a:chExt cx="499840" cy="49983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ABA6C45-FD1B-446E-AB71-9C7372D19C59}"/>
                </a:ext>
              </a:extLst>
            </p:cNvPr>
            <p:cNvSpPr/>
            <p:nvPr/>
          </p:nvSpPr>
          <p:spPr>
            <a:xfrm>
              <a:off x="7719249" y="5265420"/>
              <a:ext cx="499840" cy="499834"/>
            </a:xfrm>
            <a:prstGeom prst="ellipse">
              <a:avLst/>
            </a:prstGeom>
            <a:solidFill>
              <a:srgbClr val="7AC0B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41B78D5-F7AB-43EA-8A23-8C711341A5F1}"/>
                </a:ext>
              </a:extLst>
            </p:cNvPr>
            <p:cNvSpPr/>
            <p:nvPr/>
          </p:nvSpPr>
          <p:spPr>
            <a:xfrm>
              <a:off x="7882359" y="5428527"/>
              <a:ext cx="173621" cy="173621"/>
            </a:xfrm>
            <a:prstGeom prst="ellipse">
              <a:avLst/>
            </a:pr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D4D6A0B-EA6D-EFB5-9560-E92A401DD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778" y="803886"/>
            <a:ext cx="7037756" cy="21265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C30D45-CD6C-203D-CBB8-EB61854A1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57" y="1125983"/>
            <a:ext cx="4639464" cy="34659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870E39-9962-6CE7-0C95-5E8D01B13896}"/>
              </a:ext>
            </a:extLst>
          </p:cNvPr>
          <p:cNvSpPr txBox="1"/>
          <p:nvPr/>
        </p:nvSpPr>
        <p:spPr>
          <a:xfrm>
            <a:off x="7606562" y="3015977"/>
            <a:ext cx="6204396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Fig.2.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等效电路模型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BC536F9-A7E2-05F6-4E1F-3E430A6025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2118" b="53990"/>
          <a:stretch/>
        </p:blipFill>
        <p:spPr>
          <a:xfrm>
            <a:off x="4864383" y="3428579"/>
            <a:ext cx="3755797" cy="26964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B9777A-7F8B-E46E-A1FB-8F74B7541F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46" t="55264" b="339"/>
          <a:stretch/>
        </p:blipFill>
        <p:spPr>
          <a:xfrm>
            <a:off x="8447656" y="3397995"/>
            <a:ext cx="3693879" cy="267603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F91A088-003F-21F7-7E9B-01BE8758DA86}"/>
              </a:ext>
            </a:extLst>
          </p:cNvPr>
          <p:cNvSpPr txBox="1"/>
          <p:nvPr/>
        </p:nvSpPr>
        <p:spPr>
          <a:xfrm>
            <a:off x="5938322" y="6279611"/>
            <a:ext cx="6807129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Fig. 3.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退化模式的线性相关性：（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A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）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CL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和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LLI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，（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）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LAM</a:t>
            </a:r>
          </a:p>
        </p:txBody>
      </p:sp>
      <p:sp>
        <p:nvSpPr>
          <p:cNvPr id="5" name="Google Shape;302;p53">
            <a:extLst>
              <a:ext uri="{FF2B5EF4-FFF2-40B4-BE49-F238E27FC236}">
                <a16:creationId xmlns:a16="http://schemas.microsoft.com/office/drawing/2014/main" id="{A1FB30AC-1559-7BD3-5630-2D04AC1F872E}"/>
              </a:ext>
            </a:extLst>
          </p:cNvPr>
          <p:cNvSpPr txBox="1"/>
          <p:nvPr/>
        </p:nvSpPr>
        <p:spPr>
          <a:xfrm>
            <a:off x="88338" y="6443150"/>
            <a:ext cx="4687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solidFill>
                  <a:srgbClr val="000000"/>
                </a:solidFill>
                <a:latin typeface="Optima-Regular"/>
              </a:rPr>
              <a:t>D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Optima-Regular"/>
              </a:rPr>
              <a:t>oi:10.1016/j.electacta.2022.140801</a:t>
            </a:r>
            <a:endParaRPr sz="105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5EF467-5A85-4F9D-2FA2-9C4588EF2C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34" t="1685" r="22703"/>
          <a:stretch/>
        </p:blipFill>
        <p:spPr>
          <a:xfrm>
            <a:off x="14214" y="1125983"/>
            <a:ext cx="4850169" cy="34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男人&#10;&#10;描述已自动生成">
            <a:extLst>
              <a:ext uri="{FF2B5EF4-FFF2-40B4-BE49-F238E27FC236}">
                <a16:creationId xmlns:a16="http://schemas.microsoft.com/office/drawing/2014/main" id="{44E680B6-9328-4313-BBB3-B1E4D2E5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7"/>
            <a:ext cx="12192000" cy="6858000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D2AA48-2DD1-4BAF-A52B-1CBF4BB081F7}"/>
              </a:ext>
            </a:extLst>
          </p:cNvPr>
          <p:cNvSpPr/>
          <p:nvPr/>
        </p:nvSpPr>
        <p:spPr>
          <a:xfrm>
            <a:off x="0" y="4844810"/>
            <a:ext cx="4498630" cy="2013190"/>
          </a:xfrm>
          <a:custGeom>
            <a:avLst/>
            <a:gdLst>
              <a:gd name="connsiteX0" fmla="*/ 0 w 4498630"/>
              <a:gd name="connsiteY0" fmla="*/ 0 h 2013190"/>
              <a:gd name="connsiteX1" fmla="*/ 87743 w 4498630"/>
              <a:gd name="connsiteY1" fmla="*/ 10481 h 2013190"/>
              <a:gd name="connsiteX2" fmla="*/ 519052 w 4498630"/>
              <a:gd name="connsiteY2" fmla="*/ 116561 h 2013190"/>
              <a:gd name="connsiteX3" fmla="*/ 1025393 w 4498630"/>
              <a:gd name="connsiteY3" fmla="*/ 1001976 h 2013190"/>
              <a:gd name="connsiteX4" fmla="*/ 2398059 w 4498630"/>
              <a:gd name="connsiteY4" fmla="*/ 1169712 h 2013190"/>
              <a:gd name="connsiteX5" fmla="*/ 4010714 w 4498630"/>
              <a:gd name="connsiteY5" fmla="*/ 1904036 h 2013190"/>
              <a:gd name="connsiteX6" fmla="*/ 4386708 w 4498630"/>
              <a:gd name="connsiteY6" fmla="*/ 1984193 h 2013190"/>
              <a:gd name="connsiteX7" fmla="*/ 4498630 w 4498630"/>
              <a:gd name="connsiteY7" fmla="*/ 2013190 h 2013190"/>
              <a:gd name="connsiteX8" fmla="*/ 0 w 4498630"/>
              <a:gd name="connsiteY8" fmla="*/ 2013190 h 201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630" h="2013190">
                <a:moveTo>
                  <a:pt x="0" y="0"/>
                </a:moveTo>
                <a:lnTo>
                  <a:pt x="87743" y="10481"/>
                </a:lnTo>
                <a:cubicBezTo>
                  <a:pt x="264186" y="36501"/>
                  <a:pt x="416784" y="70679"/>
                  <a:pt x="519052" y="116561"/>
                </a:cubicBezTo>
                <a:cubicBezTo>
                  <a:pt x="928124" y="300089"/>
                  <a:pt x="712225" y="826450"/>
                  <a:pt x="1025393" y="1001976"/>
                </a:cubicBezTo>
                <a:cubicBezTo>
                  <a:pt x="1338561" y="1177501"/>
                  <a:pt x="1900505" y="1019368"/>
                  <a:pt x="2398059" y="1169712"/>
                </a:cubicBezTo>
                <a:cubicBezTo>
                  <a:pt x="2895612" y="1320055"/>
                  <a:pt x="2812889" y="1673986"/>
                  <a:pt x="4010714" y="1904036"/>
                </a:cubicBezTo>
                <a:cubicBezTo>
                  <a:pt x="4160442" y="1932793"/>
                  <a:pt x="4283950" y="1959338"/>
                  <a:pt x="4386708" y="1984193"/>
                </a:cubicBezTo>
                <a:lnTo>
                  <a:pt x="4498630" y="2013190"/>
                </a:lnTo>
                <a:lnTo>
                  <a:pt x="0" y="2013190"/>
                </a:ln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6789" y="240785"/>
            <a:ext cx="2831940" cy="5203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CA6161B-0D53-4434-9C73-725F9E8A24AF}"/>
              </a:ext>
            </a:extLst>
          </p:cNvPr>
          <p:cNvGrpSpPr/>
          <p:nvPr/>
        </p:nvGrpSpPr>
        <p:grpSpPr>
          <a:xfrm>
            <a:off x="302671" y="249536"/>
            <a:ext cx="8514430" cy="6085385"/>
            <a:chOff x="322293" y="258699"/>
            <a:chExt cx="5212578" cy="525291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078D55D-47F0-42F8-8E6E-F203522ABA96}"/>
                </a:ext>
              </a:extLst>
            </p:cNvPr>
            <p:cNvSpPr txBox="1"/>
            <p:nvPr/>
          </p:nvSpPr>
          <p:spPr>
            <a:xfrm>
              <a:off x="353271" y="258699"/>
              <a:ext cx="518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06383C"/>
                  </a:solidFill>
                  <a:latin typeface="Arial Black" panose="020B0A04020102020204" pitchFamily="34" charset="0"/>
                </a:rPr>
                <a:t>Source of inspiration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5EE138-884D-44C2-94A7-BAC7DF3693EA}"/>
                </a:ext>
              </a:extLst>
            </p:cNvPr>
            <p:cNvSpPr txBox="1"/>
            <p:nvPr/>
          </p:nvSpPr>
          <p:spPr>
            <a:xfrm>
              <a:off x="322293" y="5229281"/>
              <a:ext cx="3245026" cy="282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Fig.4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获得对应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EIS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的流程图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E2C25CA-DD87-454B-95E3-0738AC78C751}"/>
              </a:ext>
            </a:extLst>
          </p:cNvPr>
          <p:cNvGrpSpPr/>
          <p:nvPr/>
        </p:nvGrpSpPr>
        <p:grpSpPr>
          <a:xfrm>
            <a:off x="7443452" y="5351571"/>
            <a:ext cx="499840" cy="499834"/>
            <a:chOff x="7719249" y="5265420"/>
            <a:chExt cx="499840" cy="49983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ABA6C45-FD1B-446E-AB71-9C7372D19C59}"/>
                </a:ext>
              </a:extLst>
            </p:cNvPr>
            <p:cNvSpPr/>
            <p:nvPr/>
          </p:nvSpPr>
          <p:spPr>
            <a:xfrm>
              <a:off x="7719249" y="5265420"/>
              <a:ext cx="499840" cy="499834"/>
            </a:xfrm>
            <a:prstGeom prst="ellipse">
              <a:avLst/>
            </a:prstGeom>
            <a:solidFill>
              <a:srgbClr val="7AC0B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41B78D5-F7AB-43EA-8A23-8C711341A5F1}"/>
                </a:ext>
              </a:extLst>
            </p:cNvPr>
            <p:cNvSpPr/>
            <p:nvPr/>
          </p:nvSpPr>
          <p:spPr>
            <a:xfrm>
              <a:off x="7882359" y="5428527"/>
              <a:ext cx="173621" cy="173621"/>
            </a:xfrm>
            <a:prstGeom prst="ellipse">
              <a:avLst/>
            </a:pr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F91A088-003F-21F7-7E9B-01BE8758DA86}"/>
              </a:ext>
            </a:extLst>
          </p:cNvPr>
          <p:cNvSpPr txBox="1"/>
          <p:nvPr/>
        </p:nvSpPr>
        <p:spPr>
          <a:xfrm>
            <a:off x="5603224" y="5989010"/>
            <a:ext cx="6807129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Fig. 5.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由测量的电压响应得到的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DRT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谱（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ace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）和阻抗谱的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Nyquist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图（</a:t>
            </a:r>
            <a:r>
              <a:rPr lang="en-US" altLang="zh-CN" sz="1400" b="1" dirty="0">
                <a:solidFill>
                  <a:prstClr val="black"/>
                </a:solidFill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b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df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" name="Google Shape;302;p53">
            <a:extLst>
              <a:ext uri="{FF2B5EF4-FFF2-40B4-BE49-F238E27FC236}">
                <a16:creationId xmlns:a16="http://schemas.microsoft.com/office/drawing/2014/main" id="{A1FB30AC-1559-7BD3-5630-2D04AC1F872E}"/>
              </a:ext>
            </a:extLst>
          </p:cNvPr>
          <p:cNvSpPr txBox="1"/>
          <p:nvPr/>
        </p:nvSpPr>
        <p:spPr>
          <a:xfrm>
            <a:off x="88338" y="6443150"/>
            <a:ext cx="4687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solidFill>
                  <a:srgbClr val="000000"/>
                </a:solidFill>
                <a:latin typeface="Optima-Regular"/>
              </a:rPr>
              <a:t>Doi:10.1016/j.jpowsour.2022.231483</a:t>
            </a:r>
            <a:endParaRPr sz="105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66C884-9DA2-8FD5-8696-3A1157763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919" y="994966"/>
            <a:ext cx="4600364" cy="49944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46DFED-AF4C-5C37-B832-9F8908378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21" y="855675"/>
            <a:ext cx="5384877" cy="50787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B1DF61-A856-05C2-2421-56DA399E2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54" y="874500"/>
            <a:ext cx="5384877" cy="50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男人&#10;&#10;描述已自动生成">
            <a:extLst>
              <a:ext uri="{FF2B5EF4-FFF2-40B4-BE49-F238E27FC236}">
                <a16:creationId xmlns:a16="http://schemas.microsoft.com/office/drawing/2014/main" id="{44E680B6-9328-4313-BBB3-B1E4D2E5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" y="8716"/>
            <a:ext cx="12192000" cy="6858000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D2AA48-2DD1-4BAF-A52B-1CBF4BB081F7}"/>
              </a:ext>
            </a:extLst>
          </p:cNvPr>
          <p:cNvSpPr/>
          <p:nvPr/>
        </p:nvSpPr>
        <p:spPr>
          <a:xfrm>
            <a:off x="0" y="4844810"/>
            <a:ext cx="4498630" cy="2013190"/>
          </a:xfrm>
          <a:custGeom>
            <a:avLst/>
            <a:gdLst>
              <a:gd name="connsiteX0" fmla="*/ 0 w 4498630"/>
              <a:gd name="connsiteY0" fmla="*/ 0 h 2013190"/>
              <a:gd name="connsiteX1" fmla="*/ 87743 w 4498630"/>
              <a:gd name="connsiteY1" fmla="*/ 10481 h 2013190"/>
              <a:gd name="connsiteX2" fmla="*/ 519052 w 4498630"/>
              <a:gd name="connsiteY2" fmla="*/ 116561 h 2013190"/>
              <a:gd name="connsiteX3" fmla="*/ 1025393 w 4498630"/>
              <a:gd name="connsiteY3" fmla="*/ 1001976 h 2013190"/>
              <a:gd name="connsiteX4" fmla="*/ 2398059 w 4498630"/>
              <a:gd name="connsiteY4" fmla="*/ 1169712 h 2013190"/>
              <a:gd name="connsiteX5" fmla="*/ 4010714 w 4498630"/>
              <a:gd name="connsiteY5" fmla="*/ 1904036 h 2013190"/>
              <a:gd name="connsiteX6" fmla="*/ 4386708 w 4498630"/>
              <a:gd name="connsiteY6" fmla="*/ 1984193 h 2013190"/>
              <a:gd name="connsiteX7" fmla="*/ 4498630 w 4498630"/>
              <a:gd name="connsiteY7" fmla="*/ 2013190 h 2013190"/>
              <a:gd name="connsiteX8" fmla="*/ 0 w 4498630"/>
              <a:gd name="connsiteY8" fmla="*/ 2013190 h 201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630" h="2013190">
                <a:moveTo>
                  <a:pt x="0" y="0"/>
                </a:moveTo>
                <a:lnTo>
                  <a:pt x="87743" y="10481"/>
                </a:lnTo>
                <a:cubicBezTo>
                  <a:pt x="264186" y="36501"/>
                  <a:pt x="416784" y="70679"/>
                  <a:pt x="519052" y="116561"/>
                </a:cubicBezTo>
                <a:cubicBezTo>
                  <a:pt x="928124" y="300089"/>
                  <a:pt x="712225" y="826450"/>
                  <a:pt x="1025393" y="1001976"/>
                </a:cubicBezTo>
                <a:cubicBezTo>
                  <a:pt x="1338561" y="1177501"/>
                  <a:pt x="1900505" y="1019368"/>
                  <a:pt x="2398059" y="1169712"/>
                </a:cubicBezTo>
                <a:cubicBezTo>
                  <a:pt x="2895612" y="1320055"/>
                  <a:pt x="2812889" y="1673986"/>
                  <a:pt x="4010714" y="1904036"/>
                </a:cubicBezTo>
                <a:cubicBezTo>
                  <a:pt x="4160442" y="1932793"/>
                  <a:pt x="4283950" y="1959338"/>
                  <a:pt x="4386708" y="1984193"/>
                </a:cubicBezTo>
                <a:lnTo>
                  <a:pt x="4498630" y="2013190"/>
                </a:lnTo>
                <a:lnTo>
                  <a:pt x="0" y="2013190"/>
                </a:ln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6789" y="240785"/>
            <a:ext cx="2831940" cy="5203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CA6161B-0D53-4434-9C73-725F9E8A24AF}"/>
              </a:ext>
            </a:extLst>
          </p:cNvPr>
          <p:cNvGrpSpPr/>
          <p:nvPr/>
        </p:nvGrpSpPr>
        <p:grpSpPr>
          <a:xfrm>
            <a:off x="353272" y="249536"/>
            <a:ext cx="8463829" cy="4447809"/>
            <a:chOff x="353271" y="258699"/>
            <a:chExt cx="5181600" cy="383935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078D55D-47F0-42F8-8E6E-F203522ABA96}"/>
                </a:ext>
              </a:extLst>
            </p:cNvPr>
            <p:cNvSpPr txBox="1"/>
            <p:nvPr/>
          </p:nvSpPr>
          <p:spPr>
            <a:xfrm>
              <a:off x="353271" y="258699"/>
              <a:ext cx="5181600" cy="45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06383C"/>
                  </a:solidFill>
                  <a:latin typeface="Arial Black" panose="020B0A04020102020204" pitchFamily="34" charset="0"/>
                </a:rPr>
                <a:t>Experimental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5EE138-884D-44C2-94A7-BAC7DF3693EA}"/>
                </a:ext>
              </a:extLst>
            </p:cNvPr>
            <p:cNvSpPr txBox="1"/>
            <p:nvPr/>
          </p:nvSpPr>
          <p:spPr>
            <a:xfrm>
              <a:off x="1117438" y="3815723"/>
              <a:ext cx="3245026" cy="282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Fig.6.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实验配置方案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F91A088-003F-21F7-7E9B-01BE8758DA86}"/>
              </a:ext>
            </a:extLst>
          </p:cNvPr>
          <p:cNvSpPr txBox="1"/>
          <p:nvPr/>
        </p:nvSpPr>
        <p:spPr>
          <a:xfrm>
            <a:off x="7112094" y="2771999"/>
            <a:ext cx="6807129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Fig. 5.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电池健康状态估计框架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69A801-36EA-2646-97A7-8094222BA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41" y="1419115"/>
            <a:ext cx="4631842" cy="2868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D126A2-3263-451C-36D1-E4CF7043E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446" y="891105"/>
            <a:ext cx="7605230" cy="18030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E4E029-A9A9-5191-D8C8-6382B8D620AE}"/>
              </a:ext>
            </a:extLst>
          </p:cNvPr>
          <p:cNvSpPr/>
          <p:nvPr/>
        </p:nvSpPr>
        <p:spPr>
          <a:xfrm>
            <a:off x="9217028" y="3310890"/>
            <a:ext cx="1070610" cy="144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oogle Shape;302;p53">
            <a:extLst>
              <a:ext uri="{FF2B5EF4-FFF2-40B4-BE49-F238E27FC236}">
                <a16:creationId xmlns:a16="http://schemas.microsoft.com/office/drawing/2014/main" id="{CDCEF80C-3472-BD0C-D15F-D37FF3F8123B}"/>
              </a:ext>
            </a:extLst>
          </p:cNvPr>
          <p:cNvSpPr txBox="1"/>
          <p:nvPr/>
        </p:nvSpPr>
        <p:spPr>
          <a:xfrm>
            <a:off x="177183" y="6453619"/>
            <a:ext cx="4687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dirty="0">
                <a:solidFill>
                  <a:srgbClr val="000000"/>
                </a:solidFill>
                <a:effectLst/>
                <a:latin typeface="Optima-Regular"/>
              </a:rPr>
              <a:t>DOI:10.19595/j.cnki.1000-6753.tces.211366</a:t>
            </a:r>
            <a:endParaRPr lang="en-US" sz="105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391C2D-A6A9-4BBE-BFBD-180CB7B83B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6" r="4445"/>
          <a:stretch/>
        </p:blipFill>
        <p:spPr>
          <a:xfrm>
            <a:off x="5118026" y="3238438"/>
            <a:ext cx="3260035" cy="23019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C69E6B-9AA4-E18D-B321-7F5DFFCE8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658" y="3233034"/>
            <a:ext cx="3585806" cy="230196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4D476C-853F-84E9-74BD-7E679E945501}"/>
              </a:ext>
            </a:extLst>
          </p:cNvPr>
          <p:cNvSpPr txBox="1"/>
          <p:nvPr/>
        </p:nvSpPr>
        <p:spPr>
          <a:xfrm>
            <a:off x="7369283" y="5687866"/>
            <a:ext cx="6807129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Fig. 7. IC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曲线的老化分析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169B6E-4489-8C47-0FC1-7240BCCD5F67}"/>
              </a:ext>
            </a:extLst>
          </p:cNvPr>
          <p:cNvSpPr/>
          <p:nvPr/>
        </p:nvSpPr>
        <p:spPr>
          <a:xfrm>
            <a:off x="9217028" y="2407534"/>
            <a:ext cx="1070610" cy="225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50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D2AA48-2DD1-4BAF-A52B-1CBF4BB081F7}"/>
              </a:ext>
            </a:extLst>
          </p:cNvPr>
          <p:cNvSpPr/>
          <p:nvPr/>
        </p:nvSpPr>
        <p:spPr>
          <a:xfrm>
            <a:off x="0" y="4844810"/>
            <a:ext cx="4498630" cy="2013190"/>
          </a:xfrm>
          <a:custGeom>
            <a:avLst/>
            <a:gdLst>
              <a:gd name="connsiteX0" fmla="*/ 0 w 4498630"/>
              <a:gd name="connsiteY0" fmla="*/ 0 h 2013190"/>
              <a:gd name="connsiteX1" fmla="*/ 87743 w 4498630"/>
              <a:gd name="connsiteY1" fmla="*/ 10481 h 2013190"/>
              <a:gd name="connsiteX2" fmla="*/ 519052 w 4498630"/>
              <a:gd name="connsiteY2" fmla="*/ 116561 h 2013190"/>
              <a:gd name="connsiteX3" fmla="*/ 1025393 w 4498630"/>
              <a:gd name="connsiteY3" fmla="*/ 1001976 h 2013190"/>
              <a:gd name="connsiteX4" fmla="*/ 2398059 w 4498630"/>
              <a:gd name="connsiteY4" fmla="*/ 1169712 h 2013190"/>
              <a:gd name="connsiteX5" fmla="*/ 4010714 w 4498630"/>
              <a:gd name="connsiteY5" fmla="*/ 1904036 h 2013190"/>
              <a:gd name="connsiteX6" fmla="*/ 4386708 w 4498630"/>
              <a:gd name="connsiteY6" fmla="*/ 1984193 h 2013190"/>
              <a:gd name="connsiteX7" fmla="*/ 4498630 w 4498630"/>
              <a:gd name="connsiteY7" fmla="*/ 2013190 h 2013190"/>
              <a:gd name="connsiteX8" fmla="*/ 0 w 4498630"/>
              <a:gd name="connsiteY8" fmla="*/ 2013190 h 201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630" h="2013190">
                <a:moveTo>
                  <a:pt x="0" y="0"/>
                </a:moveTo>
                <a:lnTo>
                  <a:pt x="87743" y="10481"/>
                </a:lnTo>
                <a:cubicBezTo>
                  <a:pt x="264186" y="36501"/>
                  <a:pt x="416784" y="70679"/>
                  <a:pt x="519052" y="116561"/>
                </a:cubicBezTo>
                <a:cubicBezTo>
                  <a:pt x="928124" y="300089"/>
                  <a:pt x="712225" y="826450"/>
                  <a:pt x="1025393" y="1001976"/>
                </a:cubicBezTo>
                <a:cubicBezTo>
                  <a:pt x="1338561" y="1177501"/>
                  <a:pt x="1900505" y="1019368"/>
                  <a:pt x="2398059" y="1169712"/>
                </a:cubicBezTo>
                <a:cubicBezTo>
                  <a:pt x="2895612" y="1320055"/>
                  <a:pt x="2812889" y="1673986"/>
                  <a:pt x="4010714" y="1904036"/>
                </a:cubicBezTo>
                <a:cubicBezTo>
                  <a:pt x="4160442" y="1932793"/>
                  <a:pt x="4283950" y="1959338"/>
                  <a:pt x="4386708" y="1984193"/>
                </a:cubicBezTo>
                <a:lnTo>
                  <a:pt x="4498630" y="2013190"/>
                </a:lnTo>
                <a:lnTo>
                  <a:pt x="0" y="2013190"/>
                </a:ln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789" y="240785"/>
            <a:ext cx="2831940" cy="52035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CA6161B-0D53-4434-9C73-725F9E8A24AF}"/>
              </a:ext>
            </a:extLst>
          </p:cNvPr>
          <p:cNvGrpSpPr/>
          <p:nvPr/>
        </p:nvGrpSpPr>
        <p:grpSpPr>
          <a:xfrm>
            <a:off x="353272" y="249536"/>
            <a:ext cx="8463829" cy="1208215"/>
            <a:chOff x="353271" y="258699"/>
            <a:chExt cx="5181600" cy="104293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078D55D-47F0-42F8-8E6E-F203522ABA96}"/>
                </a:ext>
              </a:extLst>
            </p:cNvPr>
            <p:cNvSpPr txBox="1"/>
            <p:nvPr/>
          </p:nvSpPr>
          <p:spPr>
            <a:xfrm>
              <a:off x="353271" y="258699"/>
              <a:ext cx="5181600" cy="45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06383C"/>
                  </a:solidFill>
                  <a:latin typeface="Arial Black" panose="020B0A04020102020204" pitchFamily="34" charset="0"/>
                </a:rPr>
                <a:t>Algorithm introduction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55EE138-884D-44C2-94A7-BAC7DF3693EA}"/>
                </a:ext>
              </a:extLst>
            </p:cNvPr>
            <p:cNvSpPr txBox="1"/>
            <p:nvPr/>
          </p:nvSpPr>
          <p:spPr>
            <a:xfrm>
              <a:off x="1006990" y="961351"/>
              <a:ext cx="3245026" cy="340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Pearson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思源黑体 CN Light" panose="020B0300000000000000" pitchFamily="34" charset="-122"/>
                  <a:cs typeface="Arial" panose="020B0604020202020204" pitchFamily="34" charset="0"/>
                </a:rPr>
                <a:t>相关系数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F3149A9-BD17-CDD9-4949-96A8884A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52" y="1608204"/>
            <a:ext cx="2981325" cy="1152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CFCFE-1C60-ACF0-B727-AA7C8EEE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5" y="2942261"/>
            <a:ext cx="3248025" cy="609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3EF2FA-228A-F953-4C4F-46E9F85B6E1B}"/>
              </a:ext>
            </a:extLst>
          </p:cNvPr>
          <p:cNvSpPr txBox="1"/>
          <p:nvPr/>
        </p:nvSpPr>
        <p:spPr>
          <a:xfrm>
            <a:off x="1421083" y="3690884"/>
            <a:ext cx="5300553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自编码器神经网络结构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96AACFB-6C8E-B684-6D18-4F4BC9319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61" y="4124215"/>
            <a:ext cx="4136572" cy="225116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539A322-5BC7-834C-8FC6-E9B9CD3BB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543" y="1343805"/>
            <a:ext cx="2538814" cy="225360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6A67ED0-031E-EFA5-FA5E-3AB3133AA755}"/>
              </a:ext>
            </a:extLst>
          </p:cNvPr>
          <p:cNvSpPr txBox="1"/>
          <p:nvPr/>
        </p:nvSpPr>
        <p:spPr>
          <a:xfrm>
            <a:off x="5387180" y="961868"/>
            <a:ext cx="5300553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注意力机制结构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D66CCA7-76B1-555A-A21A-F074EEBAC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7457" y="1350816"/>
            <a:ext cx="4121267" cy="239547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6A98D2C-AEBE-B666-7139-F82571478C9B}"/>
              </a:ext>
            </a:extLst>
          </p:cNvPr>
          <p:cNvSpPr txBox="1"/>
          <p:nvPr/>
        </p:nvSpPr>
        <p:spPr>
          <a:xfrm>
            <a:off x="9508447" y="947722"/>
            <a:ext cx="5300553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GRU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结构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BA58CB6-C686-3445-A7FB-34F40ED1446A}"/>
              </a:ext>
            </a:extLst>
          </p:cNvPr>
          <p:cNvSpPr txBox="1"/>
          <p:nvPr/>
        </p:nvSpPr>
        <p:spPr>
          <a:xfrm>
            <a:off x="7676369" y="3728080"/>
            <a:ext cx="5300553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BiGRU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结构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08F22B0-2BD6-118C-C0ED-032B31EE5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729" y="4129972"/>
            <a:ext cx="5182049" cy="2438611"/>
          </a:xfrm>
          <a:prstGeom prst="rect">
            <a:avLst/>
          </a:prstGeom>
        </p:spPr>
      </p:pic>
      <p:sp>
        <p:nvSpPr>
          <p:cNvPr id="2" name="Google Shape;302;p53">
            <a:extLst>
              <a:ext uri="{FF2B5EF4-FFF2-40B4-BE49-F238E27FC236}">
                <a16:creationId xmlns:a16="http://schemas.microsoft.com/office/drawing/2014/main" id="{DBE39A71-36B8-AF58-F438-185D6E652873}"/>
              </a:ext>
            </a:extLst>
          </p:cNvPr>
          <p:cNvSpPr txBox="1"/>
          <p:nvPr/>
        </p:nvSpPr>
        <p:spPr>
          <a:xfrm>
            <a:off x="177183" y="6453619"/>
            <a:ext cx="4687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solidFill>
                  <a:srgbClr val="000000"/>
                </a:solidFill>
                <a:latin typeface="Optima-Regular"/>
              </a:rPr>
              <a:t>D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Optima-Regular"/>
              </a:rPr>
              <a:t>oi</a:t>
            </a:r>
            <a:r>
              <a:rPr lang="zh-CN" altLang="en-US" sz="1100" b="0" i="0" dirty="0">
                <a:solidFill>
                  <a:srgbClr val="000000"/>
                </a:solidFill>
                <a:effectLst/>
                <a:latin typeface="Optima-Regular"/>
              </a:rPr>
              <a:t>：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Optima-Regular"/>
              </a:rPr>
              <a:t>10.19799/j.cnki.2095-4239.2021.0099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1904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5BD2AA48-2DD1-4BAF-A52B-1CBF4BB081F7}"/>
              </a:ext>
            </a:extLst>
          </p:cNvPr>
          <p:cNvSpPr/>
          <p:nvPr/>
        </p:nvSpPr>
        <p:spPr>
          <a:xfrm>
            <a:off x="0" y="4844810"/>
            <a:ext cx="4498630" cy="2013190"/>
          </a:xfrm>
          <a:custGeom>
            <a:avLst/>
            <a:gdLst>
              <a:gd name="connsiteX0" fmla="*/ 0 w 4498630"/>
              <a:gd name="connsiteY0" fmla="*/ 0 h 2013190"/>
              <a:gd name="connsiteX1" fmla="*/ 87743 w 4498630"/>
              <a:gd name="connsiteY1" fmla="*/ 10481 h 2013190"/>
              <a:gd name="connsiteX2" fmla="*/ 519052 w 4498630"/>
              <a:gd name="connsiteY2" fmla="*/ 116561 h 2013190"/>
              <a:gd name="connsiteX3" fmla="*/ 1025393 w 4498630"/>
              <a:gd name="connsiteY3" fmla="*/ 1001976 h 2013190"/>
              <a:gd name="connsiteX4" fmla="*/ 2398059 w 4498630"/>
              <a:gd name="connsiteY4" fmla="*/ 1169712 h 2013190"/>
              <a:gd name="connsiteX5" fmla="*/ 4010714 w 4498630"/>
              <a:gd name="connsiteY5" fmla="*/ 1904036 h 2013190"/>
              <a:gd name="connsiteX6" fmla="*/ 4386708 w 4498630"/>
              <a:gd name="connsiteY6" fmla="*/ 1984193 h 2013190"/>
              <a:gd name="connsiteX7" fmla="*/ 4498630 w 4498630"/>
              <a:gd name="connsiteY7" fmla="*/ 2013190 h 2013190"/>
              <a:gd name="connsiteX8" fmla="*/ 0 w 4498630"/>
              <a:gd name="connsiteY8" fmla="*/ 2013190 h 2013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8630" h="2013190">
                <a:moveTo>
                  <a:pt x="0" y="0"/>
                </a:moveTo>
                <a:lnTo>
                  <a:pt x="87743" y="10481"/>
                </a:lnTo>
                <a:cubicBezTo>
                  <a:pt x="264186" y="36501"/>
                  <a:pt x="416784" y="70679"/>
                  <a:pt x="519052" y="116561"/>
                </a:cubicBezTo>
                <a:cubicBezTo>
                  <a:pt x="928124" y="300089"/>
                  <a:pt x="712225" y="826450"/>
                  <a:pt x="1025393" y="1001976"/>
                </a:cubicBezTo>
                <a:cubicBezTo>
                  <a:pt x="1338561" y="1177501"/>
                  <a:pt x="1900505" y="1019368"/>
                  <a:pt x="2398059" y="1169712"/>
                </a:cubicBezTo>
                <a:cubicBezTo>
                  <a:pt x="2895612" y="1320055"/>
                  <a:pt x="2812889" y="1673986"/>
                  <a:pt x="4010714" y="1904036"/>
                </a:cubicBezTo>
                <a:cubicBezTo>
                  <a:pt x="4160442" y="1932793"/>
                  <a:pt x="4283950" y="1959338"/>
                  <a:pt x="4386708" y="1984193"/>
                </a:cubicBezTo>
                <a:lnTo>
                  <a:pt x="4498630" y="2013190"/>
                </a:lnTo>
                <a:lnTo>
                  <a:pt x="0" y="2013190"/>
                </a:lnTo>
                <a:close/>
              </a:path>
            </a:pathLst>
          </a:custGeom>
          <a:gradFill>
            <a:gsLst>
              <a:gs pos="0">
                <a:srgbClr val="7AC0B5"/>
              </a:gs>
              <a:gs pos="100000">
                <a:srgbClr val="4AA89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0D7AD124-4FFE-4969-8A1B-82E5A09FF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789" y="240785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078D55D-47F0-42F8-8E6E-F203522ABA96}"/>
              </a:ext>
            </a:extLst>
          </p:cNvPr>
          <p:cNvSpPr txBox="1"/>
          <p:nvPr/>
        </p:nvSpPr>
        <p:spPr>
          <a:xfrm>
            <a:off x="353272" y="249536"/>
            <a:ext cx="846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6383C"/>
                </a:solidFill>
                <a:latin typeface="Arial Black" panose="020B0A04020102020204" pitchFamily="34" charset="0"/>
              </a:rPr>
              <a:t>Algorithm introduction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D52333-862B-A524-91E4-C7B6FB249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72" y="1809122"/>
            <a:ext cx="6012866" cy="32211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14E80C-023C-CEE6-8CBC-98CB36C48FFF}"/>
              </a:ext>
            </a:extLst>
          </p:cNvPr>
          <p:cNvSpPr txBox="1"/>
          <p:nvPr/>
        </p:nvSpPr>
        <p:spPr>
          <a:xfrm>
            <a:off x="7955280" y="1191837"/>
            <a:ext cx="5300553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误差计算公式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0F404A-96C9-D4C3-475B-E5EDE9B2F66E}"/>
              </a:ext>
            </a:extLst>
          </p:cNvPr>
          <p:cNvSpPr txBox="1"/>
          <p:nvPr/>
        </p:nvSpPr>
        <p:spPr>
          <a:xfrm>
            <a:off x="1394893" y="1115439"/>
            <a:ext cx="5300553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SOH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思源黑体 CN Light" panose="020B0300000000000000" pitchFamily="34" charset="-122"/>
                <a:cs typeface="Arial" panose="020B0604020202020204" pitchFamily="34" charset="0"/>
              </a:rPr>
              <a:t>估计模型整体结构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思源黑体 CN Light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98CBC9-C8F3-07D8-0E3B-948555846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921" y="1809122"/>
            <a:ext cx="3825735" cy="3080280"/>
          </a:xfrm>
          <a:prstGeom prst="rect">
            <a:avLst/>
          </a:prstGeom>
        </p:spPr>
      </p:pic>
      <p:sp>
        <p:nvSpPr>
          <p:cNvPr id="4" name="Google Shape;302;p53">
            <a:extLst>
              <a:ext uri="{FF2B5EF4-FFF2-40B4-BE49-F238E27FC236}">
                <a16:creationId xmlns:a16="http://schemas.microsoft.com/office/drawing/2014/main" id="{1C248774-3FD1-F10C-76DB-C8140FA7F46B}"/>
              </a:ext>
            </a:extLst>
          </p:cNvPr>
          <p:cNvSpPr txBox="1"/>
          <p:nvPr/>
        </p:nvSpPr>
        <p:spPr>
          <a:xfrm>
            <a:off x="0" y="6504087"/>
            <a:ext cx="46872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solidFill>
                  <a:srgbClr val="000000"/>
                </a:solidFill>
                <a:latin typeface="Optima-Regular"/>
              </a:rPr>
              <a:t>D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Optima-Regular"/>
              </a:rPr>
              <a:t>oi</a:t>
            </a:r>
            <a:r>
              <a:rPr lang="zh-CN" altLang="en-US" sz="1100" b="0" i="0" dirty="0">
                <a:solidFill>
                  <a:srgbClr val="000000"/>
                </a:solidFill>
                <a:effectLst/>
                <a:latin typeface="Optima-Regular"/>
              </a:rPr>
              <a:t>：</a:t>
            </a:r>
            <a:r>
              <a:rPr lang="en-US" altLang="zh-CN" sz="1100" b="0" i="0" dirty="0">
                <a:solidFill>
                  <a:srgbClr val="000000"/>
                </a:solidFill>
                <a:effectLst/>
                <a:latin typeface="Optima-Regular"/>
              </a:rPr>
              <a:t>10.19799/j.cnki.2095-4239.2021.0099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7057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水中的倒影&#10;&#10;描述已自动生成">
            <a:extLst>
              <a:ext uri="{FF2B5EF4-FFF2-40B4-BE49-F238E27FC236}">
                <a16:creationId xmlns:a16="http://schemas.microsoft.com/office/drawing/2014/main" id="{64FE1BB0-C14B-4B08-89CA-1B1AC10E2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73"/>
          <a:stretch/>
        </p:blipFill>
        <p:spPr>
          <a:xfrm>
            <a:off x="0" y="2233837"/>
            <a:ext cx="12192000" cy="4624163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F510C71-54DF-4D0A-82A8-7B8ADA884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8A241D5-A187-41F9-A003-5B84B9FDF17B}"/>
              </a:ext>
            </a:extLst>
          </p:cNvPr>
          <p:cNvGrpSpPr/>
          <p:nvPr/>
        </p:nvGrpSpPr>
        <p:grpSpPr>
          <a:xfrm rot="1800000">
            <a:off x="-2837565" y="-560678"/>
            <a:ext cx="8758494" cy="8561932"/>
            <a:chOff x="-1584327" y="-636879"/>
            <a:chExt cx="8758494" cy="8561932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8E34028-477E-49C8-9158-7FDC8EB561C1}"/>
                </a:ext>
              </a:extLst>
            </p:cNvPr>
            <p:cNvSpPr/>
            <p:nvPr/>
          </p:nvSpPr>
          <p:spPr>
            <a:xfrm>
              <a:off x="-887180" y="-636879"/>
              <a:ext cx="8061347" cy="8179266"/>
            </a:xfrm>
            <a:custGeom>
              <a:avLst/>
              <a:gdLst>
                <a:gd name="connsiteX0" fmla="*/ 1517986 w 8061347"/>
                <a:gd name="connsiteY0" fmla="*/ 79814 h 8179266"/>
                <a:gd name="connsiteX1" fmla="*/ 1835341 w 8061347"/>
                <a:gd name="connsiteY1" fmla="*/ 725960 h 8179266"/>
                <a:gd name="connsiteX2" fmla="*/ 1858213 w 8061347"/>
                <a:gd name="connsiteY2" fmla="*/ 1470743 h 8179266"/>
                <a:gd name="connsiteX3" fmla="*/ 2308514 w 8061347"/>
                <a:gd name="connsiteY3" fmla="*/ 1546508 h 8179266"/>
                <a:gd name="connsiteX4" fmla="*/ 2738802 w 8061347"/>
                <a:gd name="connsiteY4" fmla="*/ 1678025 h 8179266"/>
                <a:gd name="connsiteX5" fmla="*/ 2883184 w 8061347"/>
                <a:gd name="connsiteY5" fmla="*/ 2168352 h 8179266"/>
                <a:gd name="connsiteX6" fmla="*/ 3199110 w 8061347"/>
                <a:gd name="connsiteY6" fmla="*/ 2655821 h 8179266"/>
                <a:gd name="connsiteX7" fmla="*/ 4338442 w 8061347"/>
                <a:gd name="connsiteY7" fmla="*/ 3020350 h 8179266"/>
                <a:gd name="connsiteX8" fmla="*/ 4648650 w 8061347"/>
                <a:gd name="connsiteY8" fmla="*/ 4359816 h 8179266"/>
                <a:gd name="connsiteX9" fmla="*/ 4086846 w 8061347"/>
                <a:gd name="connsiteY9" fmla="*/ 5819363 h 8179266"/>
                <a:gd name="connsiteX10" fmla="*/ 4674381 w 8061347"/>
                <a:gd name="connsiteY10" fmla="*/ 6418334 h 8179266"/>
                <a:gd name="connsiteX11" fmla="*/ 5896627 w 8061347"/>
                <a:gd name="connsiteY11" fmla="*/ 6189610 h 8179266"/>
                <a:gd name="connsiteX12" fmla="*/ 6674290 w 8061347"/>
                <a:gd name="connsiteY12" fmla="*/ 6368301 h 8179266"/>
                <a:gd name="connsiteX13" fmla="*/ 7410497 w 8061347"/>
                <a:gd name="connsiteY13" fmla="*/ 5969463 h 8179266"/>
                <a:gd name="connsiteX14" fmla="*/ 8060931 w 8061347"/>
                <a:gd name="connsiteY14" fmla="*/ 6559857 h 8179266"/>
                <a:gd name="connsiteX15" fmla="*/ 7563456 w 8061347"/>
                <a:gd name="connsiteY15" fmla="*/ 7370398 h 8179266"/>
                <a:gd name="connsiteX16" fmla="*/ 6731471 w 8061347"/>
                <a:gd name="connsiteY16" fmla="*/ 7660593 h 8179266"/>
                <a:gd name="connsiteX17" fmla="*/ 4851643 w 8061347"/>
                <a:gd name="connsiteY17" fmla="*/ 8099457 h 8179266"/>
                <a:gd name="connsiteX18" fmla="*/ 4154033 w 8061347"/>
                <a:gd name="connsiteY18" fmla="*/ 8163786 h 8179266"/>
                <a:gd name="connsiteX19" fmla="*/ 3373512 w 8061347"/>
                <a:gd name="connsiteY19" fmla="*/ 7850720 h 8179266"/>
                <a:gd name="connsiteX20" fmla="*/ 1998307 w 8061347"/>
                <a:gd name="connsiteY20" fmla="*/ 7955075 h 8179266"/>
                <a:gd name="connsiteX21" fmla="*/ 746041 w 8061347"/>
                <a:gd name="connsiteY21" fmla="*/ 7571962 h 8179266"/>
                <a:gd name="connsiteX22" fmla="*/ 764625 w 8061347"/>
                <a:gd name="connsiteY22" fmla="*/ 6579870 h 8179266"/>
                <a:gd name="connsiteX23" fmla="*/ 1091986 w 8061347"/>
                <a:gd name="connsiteY23" fmla="*/ 5610652 h 8179266"/>
                <a:gd name="connsiteX24" fmla="*/ 451558 w 8061347"/>
                <a:gd name="connsiteY24" fmla="*/ 4031025 h 8179266"/>
                <a:gd name="connsiteX25" fmla="*/ 85599 w 8061347"/>
                <a:gd name="connsiteY25" fmla="*/ 2407083 h 8179266"/>
                <a:gd name="connsiteX26" fmla="*/ 680283 w 8061347"/>
                <a:gd name="connsiteY26" fmla="*/ 1343515 h 8179266"/>
                <a:gd name="connsiteX27" fmla="*/ 581645 w 8061347"/>
                <a:gd name="connsiteY27" fmla="*/ 757409 h 8179266"/>
                <a:gd name="connsiteX28" fmla="*/ 1517986 w 8061347"/>
                <a:gd name="connsiteY28" fmla="*/ 79814 h 817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061347" h="8179266">
                  <a:moveTo>
                    <a:pt x="1517986" y="79814"/>
                  </a:moveTo>
                  <a:cubicBezTo>
                    <a:pt x="1742421" y="201324"/>
                    <a:pt x="1876797" y="472934"/>
                    <a:pt x="1835341" y="725960"/>
                  </a:cubicBezTo>
                  <a:cubicBezTo>
                    <a:pt x="1798173" y="958973"/>
                    <a:pt x="1572308" y="1299200"/>
                    <a:pt x="1858213" y="1470743"/>
                  </a:cubicBezTo>
                  <a:cubicBezTo>
                    <a:pt x="1989729" y="1550797"/>
                    <a:pt x="2154125" y="1545079"/>
                    <a:pt x="2308514" y="1546508"/>
                  </a:cubicBezTo>
                  <a:cubicBezTo>
                    <a:pt x="2462903" y="1547938"/>
                    <a:pt x="2631587" y="1566521"/>
                    <a:pt x="2738802" y="1678025"/>
                  </a:cubicBezTo>
                  <a:cubicBezTo>
                    <a:pt x="2867459" y="1809541"/>
                    <a:pt x="2853164" y="2001097"/>
                    <a:pt x="2883184" y="2168352"/>
                  </a:cubicBezTo>
                  <a:cubicBezTo>
                    <a:pt x="2920352" y="2371345"/>
                    <a:pt x="3027566" y="2537170"/>
                    <a:pt x="3199110" y="2655821"/>
                  </a:cubicBezTo>
                  <a:cubicBezTo>
                    <a:pt x="3536478" y="2887404"/>
                    <a:pt x="3975343" y="2851666"/>
                    <a:pt x="4338442" y="3020350"/>
                  </a:cubicBezTo>
                  <a:cubicBezTo>
                    <a:pt x="4871656" y="3269087"/>
                    <a:pt x="4800180" y="3882354"/>
                    <a:pt x="4648650" y="4359816"/>
                  </a:cubicBezTo>
                  <a:cubicBezTo>
                    <a:pt x="4495690" y="4841567"/>
                    <a:pt x="4116866" y="5306163"/>
                    <a:pt x="4086846" y="5819363"/>
                  </a:cubicBezTo>
                  <a:cubicBezTo>
                    <a:pt x="4068262" y="6139577"/>
                    <a:pt x="4381328" y="6381166"/>
                    <a:pt x="4674381" y="6418334"/>
                  </a:cubicBezTo>
                  <a:cubicBezTo>
                    <a:pt x="5104669" y="6474086"/>
                    <a:pt x="5476346" y="6175315"/>
                    <a:pt x="5896627" y="6189610"/>
                  </a:cubicBezTo>
                  <a:cubicBezTo>
                    <a:pt x="6158231" y="6198187"/>
                    <a:pt x="6404109" y="6429770"/>
                    <a:pt x="6674290" y="6368301"/>
                  </a:cubicBezTo>
                  <a:cubicBezTo>
                    <a:pt x="6953048" y="6305402"/>
                    <a:pt x="7126020" y="6020926"/>
                    <a:pt x="7410497" y="5969463"/>
                  </a:cubicBezTo>
                  <a:cubicBezTo>
                    <a:pt x="7737858" y="5910852"/>
                    <a:pt x="8049495" y="6228207"/>
                    <a:pt x="8060931" y="6559857"/>
                  </a:cubicBezTo>
                  <a:cubicBezTo>
                    <a:pt x="8072367" y="6891507"/>
                    <a:pt x="7846502" y="7197426"/>
                    <a:pt x="7563456" y="7370398"/>
                  </a:cubicBezTo>
                  <a:cubicBezTo>
                    <a:pt x="7311859" y="7524788"/>
                    <a:pt x="7018806" y="7593405"/>
                    <a:pt x="6731471" y="7660593"/>
                  </a:cubicBezTo>
                  <a:cubicBezTo>
                    <a:pt x="6105338" y="7806404"/>
                    <a:pt x="5477776" y="7953646"/>
                    <a:pt x="4851643" y="8099457"/>
                  </a:cubicBezTo>
                  <a:cubicBezTo>
                    <a:pt x="4622919" y="8152349"/>
                    <a:pt x="4385617" y="8206671"/>
                    <a:pt x="4154033" y="8163786"/>
                  </a:cubicBezTo>
                  <a:cubicBezTo>
                    <a:pt x="3878135" y="8112323"/>
                    <a:pt x="3642263" y="7930773"/>
                    <a:pt x="3373512" y="7850720"/>
                  </a:cubicBezTo>
                  <a:cubicBezTo>
                    <a:pt x="2927499" y="7719203"/>
                    <a:pt x="2457185" y="7879310"/>
                    <a:pt x="1998307" y="7955075"/>
                  </a:cubicBezTo>
                  <a:cubicBezTo>
                    <a:pt x="1539428" y="8030840"/>
                    <a:pt x="981913" y="7972230"/>
                    <a:pt x="746041" y="7571962"/>
                  </a:cubicBezTo>
                  <a:cubicBezTo>
                    <a:pt x="571639" y="7276050"/>
                    <a:pt x="641685" y="6898655"/>
                    <a:pt x="764625" y="6579870"/>
                  </a:cubicBezTo>
                  <a:cubicBezTo>
                    <a:pt x="888994" y="6259657"/>
                    <a:pt x="1063396" y="5950879"/>
                    <a:pt x="1091986" y="5610652"/>
                  </a:cubicBezTo>
                  <a:cubicBezTo>
                    <a:pt x="1140590" y="5033123"/>
                    <a:pt x="767484" y="4517064"/>
                    <a:pt x="451558" y="4031025"/>
                  </a:cubicBezTo>
                  <a:cubicBezTo>
                    <a:pt x="135633" y="3544986"/>
                    <a:pt x="-147414" y="2937437"/>
                    <a:pt x="85599" y="2407083"/>
                  </a:cubicBezTo>
                  <a:cubicBezTo>
                    <a:pt x="251425" y="2029688"/>
                    <a:pt x="657410" y="1755219"/>
                    <a:pt x="680283" y="1343515"/>
                  </a:cubicBezTo>
                  <a:cubicBezTo>
                    <a:pt x="691719" y="1144811"/>
                    <a:pt x="607377" y="954684"/>
                    <a:pt x="581645" y="757409"/>
                  </a:cubicBezTo>
                  <a:cubicBezTo>
                    <a:pt x="520176" y="245639"/>
                    <a:pt x="1029087" y="-183219"/>
                    <a:pt x="1517986" y="79814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485E78B-7C22-4130-B6D0-ACC23FBC6270}"/>
                </a:ext>
              </a:extLst>
            </p:cNvPr>
            <p:cNvSpPr/>
            <p:nvPr/>
          </p:nvSpPr>
          <p:spPr>
            <a:xfrm>
              <a:off x="-1584327" y="234558"/>
              <a:ext cx="8595502" cy="7690495"/>
            </a:xfrm>
            <a:custGeom>
              <a:avLst/>
              <a:gdLst>
                <a:gd name="connsiteX0" fmla="*/ 2012141 w 8595502"/>
                <a:gd name="connsiteY0" fmla="*/ 1511344 h 7690495"/>
                <a:gd name="connsiteX1" fmla="*/ 3420225 w 8595502"/>
                <a:gd name="connsiteY1" fmla="*/ 2173214 h 7690495"/>
                <a:gd name="connsiteX2" fmla="*/ 3886251 w 8595502"/>
                <a:gd name="connsiteY2" fmla="*/ 3345426 h 7690495"/>
                <a:gd name="connsiteX3" fmla="*/ 3846224 w 8595502"/>
                <a:gd name="connsiteY3" fmla="*/ 4650584 h 7690495"/>
                <a:gd name="connsiteX4" fmla="*/ 4535256 w 8595502"/>
                <a:gd name="connsiteY4" fmla="*/ 5678413 h 7690495"/>
                <a:gd name="connsiteX5" fmla="*/ 6236393 w 8595502"/>
                <a:gd name="connsiteY5" fmla="*/ 5485427 h 7690495"/>
                <a:gd name="connsiteX6" fmla="*/ 7239922 w 8595502"/>
                <a:gd name="connsiteY6" fmla="*/ 5745601 h 7690495"/>
                <a:gd name="connsiteX7" fmla="*/ 8254886 w 8595502"/>
                <a:gd name="connsiteY7" fmla="*/ 5649823 h 7690495"/>
                <a:gd name="connsiteX8" fmla="*/ 8572241 w 8595502"/>
                <a:gd name="connsiteY8" fmla="*/ 6386029 h 7690495"/>
                <a:gd name="connsiteX9" fmla="*/ 7984705 w 8595502"/>
                <a:gd name="connsiteY9" fmla="*/ 6999295 h 7690495"/>
                <a:gd name="connsiteX10" fmla="*/ 7131277 w 8595502"/>
                <a:gd name="connsiteY10" fmla="*/ 7190852 h 7690495"/>
                <a:gd name="connsiteX11" fmla="*/ 4513813 w 8595502"/>
                <a:gd name="connsiteY11" fmla="*/ 7515355 h 7690495"/>
                <a:gd name="connsiteX12" fmla="*/ 3031394 w 8595502"/>
                <a:gd name="connsiteY12" fmla="*/ 7674032 h 7690495"/>
                <a:gd name="connsiteX13" fmla="*/ 1743390 w 8595502"/>
                <a:gd name="connsiteY13" fmla="*/ 7473898 h 7690495"/>
                <a:gd name="connsiteX14" fmla="*/ 1052928 w 8595502"/>
                <a:gd name="connsiteY14" fmla="*/ 6576156 h 7690495"/>
                <a:gd name="connsiteX15" fmla="*/ 446809 w 8595502"/>
                <a:gd name="connsiteY15" fmla="*/ 4481900 h 7690495"/>
                <a:gd name="connsiteX16" fmla="*/ 652661 w 8595502"/>
                <a:gd name="connsiteY16" fmla="*/ 3285386 h 7690495"/>
                <a:gd name="connsiteX17" fmla="*/ 35105 w 8595502"/>
                <a:gd name="connsiteY17" fmla="*/ 1717196 h 7690495"/>
                <a:gd name="connsiteX18" fmla="*/ 343883 w 8595502"/>
                <a:gd name="connsiteY18" fmla="*/ 464930 h 7690495"/>
                <a:gd name="connsiteX19" fmla="*/ 1544686 w 8595502"/>
                <a:gd name="connsiteY19" fmla="*/ 111837 h 7690495"/>
                <a:gd name="connsiteX20" fmla="*/ 2012141 w 8595502"/>
                <a:gd name="connsiteY20" fmla="*/ 1511344 h 769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95502" h="7690495">
                  <a:moveTo>
                    <a:pt x="2012141" y="1511344"/>
                  </a:moveTo>
                  <a:cubicBezTo>
                    <a:pt x="2336644" y="1925906"/>
                    <a:pt x="2999944" y="1858719"/>
                    <a:pt x="3420225" y="2173214"/>
                  </a:cubicBezTo>
                  <a:cubicBezTo>
                    <a:pt x="3769030" y="2434818"/>
                    <a:pt x="3884821" y="2909420"/>
                    <a:pt x="3886251" y="3345426"/>
                  </a:cubicBezTo>
                  <a:cubicBezTo>
                    <a:pt x="3887680" y="3781432"/>
                    <a:pt x="3799050" y="4217437"/>
                    <a:pt x="3846224" y="4650584"/>
                  </a:cubicBezTo>
                  <a:cubicBezTo>
                    <a:pt x="3893398" y="5083730"/>
                    <a:pt x="4122123" y="5539749"/>
                    <a:pt x="4535256" y="5678413"/>
                  </a:cubicBezTo>
                  <a:cubicBezTo>
                    <a:pt x="5084195" y="5861393"/>
                    <a:pt x="5661724" y="5418239"/>
                    <a:pt x="6236393" y="5485427"/>
                  </a:cubicBezTo>
                  <a:cubicBezTo>
                    <a:pt x="6580910" y="5525454"/>
                    <a:pt x="6892547" y="5747030"/>
                    <a:pt x="7239922" y="5745601"/>
                  </a:cubicBezTo>
                  <a:cubicBezTo>
                    <a:pt x="7584437" y="5744171"/>
                    <a:pt x="7934671" y="5522595"/>
                    <a:pt x="8254886" y="5649823"/>
                  </a:cubicBezTo>
                  <a:cubicBezTo>
                    <a:pt x="8526496" y="5758467"/>
                    <a:pt x="8650865" y="6104412"/>
                    <a:pt x="8572241" y="6386029"/>
                  </a:cubicBezTo>
                  <a:cubicBezTo>
                    <a:pt x="8492187" y="6667646"/>
                    <a:pt x="8252027" y="6880645"/>
                    <a:pt x="7984705" y="6999295"/>
                  </a:cubicBezTo>
                  <a:cubicBezTo>
                    <a:pt x="7717384" y="7117947"/>
                    <a:pt x="7421472" y="7155114"/>
                    <a:pt x="7131277" y="7190852"/>
                  </a:cubicBezTo>
                  <a:cubicBezTo>
                    <a:pt x="6259266" y="7299496"/>
                    <a:pt x="5387254" y="7406710"/>
                    <a:pt x="4513813" y="7515355"/>
                  </a:cubicBezTo>
                  <a:cubicBezTo>
                    <a:pt x="4020626" y="7576824"/>
                    <a:pt x="3527440" y="7636865"/>
                    <a:pt x="3031394" y="7674032"/>
                  </a:cubicBezTo>
                  <a:cubicBezTo>
                    <a:pt x="2589670" y="7706911"/>
                    <a:pt x="2115067" y="7712629"/>
                    <a:pt x="1743390" y="7473898"/>
                  </a:cubicBezTo>
                  <a:cubicBezTo>
                    <a:pt x="1421746" y="7268047"/>
                    <a:pt x="1230190" y="6914954"/>
                    <a:pt x="1052928" y="6576156"/>
                  </a:cubicBezTo>
                  <a:cubicBezTo>
                    <a:pt x="708412" y="5921433"/>
                    <a:pt x="355319" y="5213817"/>
                    <a:pt x="446809" y="4481900"/>
                  </a:cubicBezTo>
                  <a:cubicBezTo>
                    <a:pt x="498272" y="4078773"/>
                    <a:pt x="684110" y="3689942"/>
                    <a:pt x="652661" y="3285386"/>
                  </a:cubicBezTo>
                  <a:cubicBezTo>
                    <a:pt x="609775" y="2722152"/>
                    <a:pt x="162333" y="2267563"/>
                    <a:pt x="35105" y="1717196"/>
                  </a:cubicBezTo>
                  <a:cubicBezTo>
                    <a:pt x="-64962" y="1282619"/>
                    <a:pt x="52259" y="802298"/>
                    <a:pt x="343883" y="464930"/>
                  </a:cubicBezTo>
                  <a:cubicBezTo>
                    <a:pt x="635506" y="126133"/>
                    <a:pt x="1120116" y="-168350"/>
                    <a:pt x="1544686" y="111837"/>
                  </a:cubicBezTo>
                  <a:cubicBezTo>
                    <a:pt x="2057886" y="449206"/>
                    <a:pt x="1659048" y="1061043"/>
                    <a:pt x="2012141" y="1511344"/>
                  </a:cubicBezTo>
                  <a:close/>
                </a:path>
              </a:pathLst>
            </a:custGeom>
            <a:solidFill>
              <a:srgbClr val="4A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435F99F-2047-451E-8CB7-4DB9747194A6}"/>
                </a:ext>
              </a:extLst>
            </p:cNvPr>
            <p:cNvSpPr/>
            <p:nvPr/>
          </p:nvSpPr>
          <p:spPr>
            <a:xfrm>
              <a:off x="-521860" y="5673108"/>
              <a:ext cx="6450634" cy="1731437"/>
            </a:xfrm>
            <a:custGeom>
              <a:avLst/>
              <a:gdLst>
                <a:gd name="connsiteX0" fmla="*/ 1161243 w 6450634"/>
                <a:gd name="connsiteY0" fmla="*/ 211272 h 1731437"/>
                <a:gd name="connsiteX1" fmla="*/ 1647282 w 6450634"/>
                <a:gd name="connsiteY1" fmla="*/ 1131 h 1731437"/>
                <a:gd name="connsiteX2" fmla="*/ 2440670 w 6450634"/>
                <a:gd name="connsiteY2" fmla="*/ 422842 h 1731437"/>
                <a:gd name="connsiteX3" fmla="*/ 3628607 w 6450634"/>
                <a:gd name="connsiteY3" fmla="*/ 394251 h 1731437"/>
                <a:gd name="connsiteX4" fmla="*/ 4374820 w 6450634"/>
                <a:gd name="connsiteY4" fmla="*/ 791659 h 1731437"/>
                <a:gd name="connsiteX5" fmla="*/ 5175355 w 6450634"/>
                <a:gd name="connsiteY5" fmla="*/ 937471 h 1731437"/>
                <a:gd name="connsiteX6" fmla="*/ 5607073 w 6450634"/>
                <a:gd name="connsiteY6" fmla="*/ 580090 h 1731437"/>
                <a:gd name="connsiteX7" fmla="*/ 6218910 w 6450634"/>
                <a:gd name="connsiteY7" fmla="*/ 554358 h 1731437"/>
                <a:gd name="connsiteX8" fmla="*/ 6424762 w 6450634"/>
                <a:gd name="connsiteY8" fmla="*/ 1114733 h 1731437"/>
                <a:gd name="connsiteX9" fmla="*/ 5831508 w 6450634"/>
                <a:gd name="connsiteY9" fmla="*/ 1464967 h 1731437"/>
                <a:gd name="connsiteX10" fmla="*/ 5103879 w 6450634"/>
                <a:gd name="connsiteY10" fmla="*/ 1397779 h 1731437"/>
                <a:gd name="connsiteX11" fmla="*/ 3914513 w 6450634"/>
                <a:gd name="connsiteY11" fmla="*/ 1610778 h 1731437"/>
                <a:gd name="connsiteX12" fmla="*/ 2717998 w 6450634"/>
                <a:gd name="connsiteY12" fmla="*/ 1669389 h 1731437"/>
                <a:gd name="connsiteX13" fmla="*/ 1743061 w 6450634"/>
                <a:gd name="connsiteY13" fmla="*/ 1264833 h 1731437"/>
                <a:gd name="connsiteX14" fmla="*/ 758116 w 6450634"/>
                <a:gd name="connsiteY14" fmla="*/ 1329162 h 1731437"/>
                <a:gd name="connsiteX15" fmla="*/ 96245 w 6450634"/>
                <a:gd name="connsiteY15" fmla="*/ 888867 h 1731437"/>
                <a:gd name="connsiteX16" fmla="*/ 24769 w 6450634"/>
                <a:gd name="connsiteY16" fmla="*/ 384244 h 1731437"/>
                <a:gd name="connsiteX17" fmla="*/ 1161243 w 6450634"/>
                <a:gd name="connsiteY17" fmla="*/ 211272 h 173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50634" h="1731437">
                  <a:moveTo>
                    <a:pt x="1161243" y="211272"/>
                  </a:moveTo>
                  <a:cubicBezTo>
                    <a:pt x="1327068" y="148372"/>
                    <a:pt x="1470021" y="13997"/>
                    <a:pt x="1647282" y="1131"/>
                  </a:cubicBezTo>
                  <a:cubicBezTo>
                    <a:pt x="1951771" y="-21741"/>
                    <a:pt x="2157624" y="308480"/>
                    <a:pt x="2440670" y="422842"/>
                  </a:cubicBezTo>
                  <a:cubicBezTo>
                    <a:pt x="2812347" y="572942"/>
                    <a:pt x="3234058" y="327063"/>
                    <a:pt x="3628607" y="394251"/>
                  </a:cubicBezTo>
                  <a:cubicBezTo>
                    <a:pt x="3908794" y="441425"/>
                    <a:pt x="4136089" y="638700"/>
                    <a:pt x="4374820" y="791659"/>
                  </a:cubicBezTo>
                  <a:cubicBezTo>
                    <a:pt x="4613551" y="946048"/>
                    <a:pt x="4920900" y="1063269"/>
                    <a:pt x="5175355" y="937471"/>
                  </a:cubicBezTo>
                  <a:cubicBezTo>
                    <a:pt x="5344040" y="854559"/>
                    <a:pt x="5451254" y="684445"/>
                    <a:pt x="5607073" y="580090"/>
                  </a:cubicBezTo>
                  <a:cubicBezTo>
                    <a:pt x="5785763" y="460009"/>
                    <a:pt x="6035931" y="441425"/>
                    <a:pt x="6218910" y="554358"/>
                  </a:cubicBezTo>
                  <a:cubicBezTo>
                    <a:pt x="6403319" y="667291"/>
                    <a:pt x="6500527" y="913169"/>
                    <a:pt x="6424762" y="1114733"/>
                  </a:cubicBezTo>
                  <a:cubicBezTo>
                    <a:pt x="6338990" y="1342027"/>
                    <a:pt x="6074528" y="1454960"/>
                    <a:pt x="5831508" y="1464967"/>
                  </a:cubicBezTo>
                  <a:cubicBezTo>
                    <a:pt x="5588488" y="1474973"/>
                    <a:pt x="5348328" y="1409215"/>
                    <a:pt x="5103879" y="1397779"/>
                  </a:cubicBezTo>
                  <a:cubicBezTo>
                    <a:pt x="4699323" y="1377765"/>
                    <a:pt x="4304773" y="1507853"/>
                    <a:pt x="3914513" y="1610778"/>
                  </a:cubicBezTo>
                  <a:cubicBezTo>
                    <a:pt x="3522822" y="1713704"/>
                    <a:pt x="3103970" y="1790899"/>
                    <a:pt x="2717998" y="1669389"/>
                  </a:cubicBezTo>
                  <a:cubicBezTo>
                    <a:pt x="2380630" y="1562174"/>
                    <a:pt x="2093295" y="1310577"/>
                    <a:pt x="1743061" y="1264833"/>
                  </a:cubicBezTo>
                  <a:cubicBezTo>
                    <a:pt x="1415699" y="1221947"/>
                    <a:pt x="1086908" y="1367758"/>
                    <a:pt x="758116" y="1329162"/>
                  </a:cubicBezTo>
                  <a:cubicBezTo>
                    <a:pt x="485077" y="1296282"/>
                    <a:pt x="232050" y="1127598"/>
                    <a:pt x="96245" y="888867"/>
                  </a:cubicBezTo>
                  <a:cubicBezTo>
                    <a:pt x="10474" y="737337"/>
                    <a:pt x="-29553" y="551499"/>
                    <a:pt x="24769" y="384244"/>
                  </a:cubicBezTo>
                  <a:cubicBezTo>
                    <a:pt x="190594" y="-133244"/>
                    <a:pt x="831022" y="337070"/>
                    <a:pt x="1161243" y="211272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5A41628-DBE2-4DD3-AFF1-BDDD113DA73C}"/>
              </a:ext>
            </a:extLst>
          </p:cNvPr>
          <p:cNvGrpSpPr/>
          <p:nvPr/>
        </p:nvGrpSpPr>
        <p:grpSpPr>
          <a:xfrm rot="1052935">
            <a:off x="7906655" y="-839703"/>
            <a:ext cx="6256476" cy="9581246"/>
            <a:chOff x="8032341" y="-899399"/>
            <a:chExt cx="6256476" cy="9581246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4C0E522-39EA-4EC8-9854-AB660E199939}"/>
                </a:ext>
              </a:extLst>
            </p:cNvPr>
            <p:cNvSpPr/>
            <p:nvPr/>
          </p:nvSpPr>
          <p:spPr>
            <a:xfrm>
              <a:off x="8249140" y="-453104"/>
              <a:ext cx="6039677" cy="9134951"/>
            </a:xfrm>
            <a:custGeom>
              <a:avLst/>
              <a:gdLst>
                <a:gd name="connsiteX0" fmla="*/ 380115 w 6039677"/>
                <a:gd name="connsiteY0" fmla="*/ 1994961 h 9134951"/>
                <a:gd name="connsiteX1" fmla="*/ 2055333 w 6039677"/>
                <a:gd name="connsiteY1" fmla="*/ 2817368 h 9134951"/>
                <a:gd name="connsiteX2" fmla="*/ 2499220 w 6039677"/>
                <a:gd name="connsiteY2" fmla="*/ 4025896 h 9134951"/>
                <a:gd name="connsiteX3" fmla="*/ 2479458 w 6039677"/>
                <a:gd name="connsiteY3" fmla="*/ 5346916 h 9134951"/>
                <a:gd name="connsiteX4" fmla="*/ 3032797 w 6039677"/>
                <a:gd name="connsiteY4" fmla="*/ 6500718 h 9134951"/>
                <a:gd name="connsiteX5" fmla="*/ 3601337 w 6039677"/>
                <a:gd name="connsiteY5" fmla="*/ 6784988 h 9134951"/>
                <a:gd name="connsiteX6" fmla="*/ 4025462 w 6039677"/>
                <a:gd name="connsiteY6" fmla="*/ 7233436 h 9134951"/>
                <a:gd name="connsiteX7" fmla="*/ 3812640 w 6039677"/>
                <a:gd name="connsiteY7" fmla="*/ 8168335 h 9134951"/>
                <a:gd name="connsiteX8" fmla="*/ 4128834 w 6039677"/>
                <a:gd name="connsiteY8" fmla="*/ 8969460 h 9134951"/>
                <a:gd name="connsiteX9" fmla="*/ 4984685 w 6039677"/>
                <a:gd name="connsiteY9" fmla="*/ 9057629 h 9134951"/>
                <a:gd name="connsiteX10" fmla="*/ 5583628 w 6039677"/>
                <a:gd name="connsiteY10" fmla="*/ 7750291 h 9134951"/>
                <a:gd name="connsiteX11" fmla="*/ 5484818 w 6039677"/>
                <a:gd name="connsiteY11" fmla="*/ 6231650 h 9134951"/>
                <a:gd name="connsiteX12" fmla="*/ 5908943 w 6039677"/>
                <a:gd name="connsiteY12" fmla="*/ 4915190 h 9134951"/>
                <a:gd name="connsiteX13" fmla="*/ 5598830 w 6039677"/>
                <a:gd name="connsiteY13" fmla="*/ 1614920 h 9134951"/>
                <a:gd name="connsiteX14" fmla="*/ 4986205 w 6039677"/>
                <a:gd name="connsiteY14" fmla="*/ 473280 h 9134951"/>
                <a:gd name="connsiteX15" fmla="*/ 4247406 w 6039677"/>
                <a:gd name="connsiteY15" fmla="*/ 263497 h 9134951"/>
                <a:gd name="connsiteX16" fmla="*/ 3052559 w 6039677"/>
                <a:gd name="connsiteY16" fmla="*/ 628336 h 9134951"/>
                <a:gd name="connsiteX17" fmla="*/ 2099418 w 6039677"/>
                <a:gd name="connsiteY17" fmla="*/ 374469 h 9134951"/>
                <a:gd name="connsiteX18" fmla="*/ 1173639 w 6039677"/>
                <a:gd name="connsiteY18" fmla="*/ 11151 h 9134951"/>
                <a:gd name="connsiteX19" fmla="*/ 380115 w 6039677"/>
                <a:gd name="connsiteY19" fmla="*/ 1994961 h 913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9677" h="9134951">
                  <a:moveTo>
                    <a:pt x="380115" y="1994961"/>
                  </a:moveTo>
                  <a:cubicBezTo>
                    <a:pt x="855925" y="2403884"/>
                    <a:pt x="1599284" y="2387162"/>
                    <a:pt x="2055333" y="2817368"/>
                  </a:cubicBezTo>
                  <a:cubicBezTo>
                    <a:pt x="2376087" y="3119880"/>
                    <a:pt x="2487059" y="3585049"/>
                    <a:pt x="2499220" y="4025896"/>
                  </a:cubicBezTo>
                  <a:cubicBezTo>
                    <a:pt x="2512902" y="4466743"/>
                    <a:pt x="2444494" y="4907589"/>
                    <a:pt x="2479458" y="5346916"/>
                  </a:cubicBezTo>
                  <a:cubicBezTo>
                    <a:pt x="2514422" y="5786243"/>
                    <a:pt x="2672519" y="6246851"/>
                    <a:pt x="3032797" y="6500718"/>
                  </a:cubicBezTo>
                  <a:cubicBezTo>
                    <a:pt x="3206095" y="6622331"/>
                    <a:pt x="3412837" y="6687698"/>
                    <a:pt x="3601337" y="6784988"/>
                  </a:cubicBezTo>
                  <a:cubicBezTo>
                    <a:pt x="3789838" y="6882279"/>
                    <a:pt x="3970737" y="7028214"/>
                    <a:pt x="4025462" y="7233436"/>
                  </a:cubicBezTo>
                  <a:cubicBezTo>
                    <a:pt x="4107552" y="7546589"/>
                    <a:pt x="3867366" y="7849101"/>
                    <a:pt x="3812640" y="8168335"/>
                  </a:cubicBezTo>
                  <a:cubicBezTo>
                    <a:pt x="3762475" y="8466287"/>
                    <a:pt x="3888648" y="8787040"/>
                    <a:pt x="4128834" y="8969460"/>
                  </a:cubicBezTo>
                  <a:cubicBezTo>
                    <a:pt x="4369019" y="9151879"/>
                    <a:pt x="4712576" y="9186843"/>
                    <a:pt x="4984685" y="9057629"/>
                  </a:cubicBezTo>
                  <a:cubicBezTo>
                    <a:pt x="5443774" y="8840246"/>
                    <a:pt x="5604911" y="8258025"/>
                    <a:pt x="5583628" y="7750291"/>
                  </a:cubicBezTo>
                  <a:cubicBezTo>
                    <a:pt x="5563866" y="7242557"/>
                    <a:pt x="5416411" y="6736343"/>
                    <a:pt x="5484818" y="6231650"/>
                  </a:cubicBezTo>
                  <a:cubicBezTo>
                    <a:pt x="5547145" y="5774081"/>
                    <a:pt x="5779730" y="5357557"/>
                    <a:pt x="5908943" y="4915190"/>
                  </a:cubicBezTo>
                  <a:cubicBezTo>
                    <a:pt x="6223616" y="3838916"/>
                    <a:pt x="5910463" y="2691195"/>
                    <a:pt x="5598830" y="1614920"/>
                  </a:cubicBezTo>
                  <a:cubicBezTo>
                    <a:pt x="5475697" y="1192316"/>
                    <a:pt x="5334322" y="740828"/>
                    <a:pt x="4986205" y="473280"/>
                  </a:cubicBezTo>
                  <a:cubicBezTo>
                    <a:pt x="4777943" y="313663"/>
                    <a:pt x="4507354" y="236134"/>
                    <a:pt x="4247406" y="263497"/>
                  </a:cubicBezTo>
                  <a:cubicBezTo>
                    <a:pt x="3830882" y="306062"/>
                    <a:pt x="3469083" y="593372"/>
                    <a:pt x="3052559" y="628336"/>
                  </a:cubicBezTo>
                  <a:cubicBezTo>
                    <a:pt x="2721164" y="657219"/>
                    <a:pt x="2397369" y="521925"/>
                    <a:pt x="2099418" y="374469"/>
                  </a:cubicBezTo>
                  <a:cubicBezTo>
                    <a:pt x="1799946" y="227013"/>
                    <a:pt x="1501994" y="58276"/>
                    <a:pt x="1173639" y="11151"/>
                  </a:cubicBezTo>
                  <a:cubicBezTo>
                    <a:pt x="85203" y="-142386"/>
                    <a:pt x="-393648" y="1329130"/>
                    <a:pt x="380115" y="1994961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33B4F222-A57E-4CC6-9DEB-DEC6CE258967}"/>
                </a:ext>
              </a:extLst>
            </p:cNvPr>
            <p:cNvSpPr/>
            <p:nvPr/>
          </p:nvSpPr>
          <p:spPr>
            <a:xfrm>
              <a:off x="8032341" y="-867604"/>
              <a:ext cx="5660597" cy="8675620"/>
            </a:xfrm>
            <a:custGeom>
              <a:avLst/>
              <a:gdLst>
                <a:gd name="connsiteX0" fmla="*/ 111 w 5660597"/>
                <a:gd name="connsiteY0" fmla="*/ 731827 h 8675620"/>
                <a:gd name="connsiteX1" fmla="*/ 673543 w 5660597"/>
                <a:gd name="connsiteY1" fmla="*/ 1622641 h 8675620"/>
                <a:gd name="connsiteX2" fmla="*/ 2227148 w 5660597"/>
                <a:gd name="connsiteY2" fmla="*/ 1805061 h 8675620"/>
                <a:gd name="connsiteX3" fmla="*/ 3162048 w 5660597"/>
                <a:gd name="connsiteY3" fmla="*/ 2495214 h 8675620"/>
                <a:gd name="connsiteX4" fmla="*/ 3335346 w 5660597"/>
                <a:gd name="connsiteY4" fmla="*/ 3644456 h 8675620"/>
                <a:gd name="connsiteX5" fmla="*/ 3133164 w 5660597"/>
                <a:gd name="connsiteY5" fmla="*/ 4263161 h 8675620"/>
                <a:gd name="connsiteX6" fmla="*/ 3203092 w 5660597"/>
                <a:gd name="connsiteY6" fmla="*/ 4889468 h 8675620"/>
                <a:gd name="connsiteX7" fmla="*/ 3900846 w 5660597"/>
                <a:gd name="connsiteY7" fmla="*/ 5565939 h 8675620"/>
                <a:gd name="connsiteX8" fmla="*/ 3745790 w 5660597"/>
                <a:gd name="connsiteY8" fmla="*/ 6490197 h 8675620"/>
                <a:gd name="connsiteX9" fmla="*/ 4422262 w 5660597"/>
                <a:gd name="connsiteY9" fmla="*/ 6946245 h 8675620"/>
                <a:gd name="connsiteX10" fmla="*/ 4347774 w 5660597"/>
                <a:gd name="connsiteY10" fmla="*/ 7422056 h 8675620"/>
                <a:gd name="connsiteX11" fmla="*/ 4074145 w 5660597"/>
                <a:gd name="connsiteY11" fmla="*/ 7844661 h 8675620"/>
                <a:gd name="connsiteX12" fmla="*/ 4613802 w 5660597"/>
                <a:gd name="connsiteY12" fmla="*/ 8667068 h 8675620"/>
                <a:gd name="connsiteX13" fmla="*/ 5527419 w 5660597"/>
                <a:gd name="connsiteY13" fmla="*/ 8148693 h 8675620"/>
                <a:gd name="connsiteX14" fmla="*/ 5586706 w 5660597"/>
                <a:gd name="connsiteY14" fmla="*/ 7054177 h 8675620"/>
                <a:gd name="connsiteX15" fmla="*/ 5244669 w 5660597"/>
                <a:gd name="connsiteY15" fmla="*/ 5930778 h 8675620"/>
                <a:gd name="connsiteX16" fmla="*/ 5518298 w 5660597"/>
                <a:gd name="connsiteY16" fmla="*/ 4720730 h 8675620"/>
                <a:gd name="connsiteX17" fmla="*/ 5519819 w 5660597"/>
                <a:gd name="connsiteY17" fmla="*/ 3507641 h 8675620"/>
                <a:gd name="connsiteX18" fmla="*/ 4926955 w 5660597"/>
                <a:gd name="connsiteY18" fmla="*/ 2758202 h 8675620"/>
                <a:gd name="connsiteX19" fmla="*/ 4957359 w 5660597"/>
                <a:gd name="connsiteY19" fmla="*/ 1724492 h 8675620"/>
                <a:gd name="connsiteX20" fmla="*/ 4853987 w 5660597"/>
                <a:gd name="connsiteY20" fmla="*/ 712065 h 8675620"/>
                <a:gd name="connsiteX21" fmla="*/ 3671302 w 5660597"/>
                <a:gd name="connsiteY21" fmla="*/ 509883 h 8675620"/>
                <a:gd name="connsiteX22" fmla="*/ 2692317 w 5660597"/>
                <a:gd name="connsiteY22" fmla="*/ 646698 h 8675620"/>
                <a:gd name="connsiteX23" fmla="*/ 1783261 w 5660597"/>
                <a:gd name="connsiteY23" fmla="*/ 268178 h 8675620"/>
                <a:gd name="connsiteX24" fmla="*/ 197732 w 5660597"/>
                <a:gd name="connsiteY24" fmla="*/ 237775 h 8675620"/>
                <a:gd name="connsiteX25" fmla="*/ 111 w 5660597"/>
                <a:gd name="connsiteY25" fmla="*/ 731827 h 867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60597" h="8675620">
                  <a:moveTo>
                    <a:pt x="111" y="731827"/>
                  </a:moveTo>
                  <a:cubicBezTo>
                    <a:pt x="6192" y="1107307"/>
                    <a:pt x="308704" y="1476706"/>
                    <a:pt x="673543" y="1622641"/>
                  </a:cubicBezTo>
                  <a:cubicBezTo>
                    <a:pt x="1159994" y="1818742"/>
                    <a:pt x="1717894" y="1678887"/>
                    <a:pt x="2227148" y="1805061"/>
                  </a:cubicBezTo>
                  <a:cubicBezTo>
                    <a:pt x="2613269" y="1900831"/>
                    <a:pt x="2956826" y="2154698"/>
                    <a:pt x="3162048" y="2495214"/>
                  </a:cubicBezTo>
                  <a:cubicBezTo>
                    <a:pt x="3367269" y="2835730"/>
                    <a:pt x="3431116" y="3258335"/>
                    <a:pt x="3335346" y="3644456"/>
                  </a:cubicBezTo>
                  <a:cubicBezTo>
                    <a:pt x="3283660" y="3854238"/>
                    <a:pt x="3186370" y="4051859"/>
                    <a:pt x="3133164" y="4263161"/>
                  </a:cubicBezTo>
                  <a:cubicBezTo>
                    <a:pt x="3079959" y="4472944"/>
                    <a:pt x="3078439" y="4711609"/>
                    <a:pt x="3203092" y="4889468"/>
                  </a:cubicBezTo>
                  <a:cubicBezTo>
                    <a:pt x="3393112" y="5160056"/>
                    <a:pt x="3838519" y="5240625"/>
                    <a:pt x="3900846" y="5565939"/>
                  </a:cubicBezTo>
                  <a:cubicBezTo>
                    <a:pt x="3961653" y="5882133"/>
                    <a:pt x="3592253" y="6207447"/>
                    <a:pt x="3745790" y="6490197"/>
                  </a:cubicBezTo>
                  <a:cubicBezTo>
                    <a:pt x="3878044" y="6734943"/>
                    <a:pt x="4288488" y="6701500"/>
                    <a:pt x="4422262" y="6946245"/>
                  </a:cubicBezTo>
                  <a:cubicBezTo>
                    <a:pt x="4502830" y="7093701"/>
                    <a:pt x="4440504" y="7280681"/>
                    <a:pt x="4347774" y="7422056"/>
                  </a:cubicBezTo>
                  <a:cubicBezTo>
                    <a:pt x="4255044" y="7561911"/>
                    <a:pt x="4130390" y="7686564"/>
                    <a:pt x="4074145" y="7844661"/>
                  </a:cubicBezTo>
                  <a:cubicBezTo>
                    <a:pt x="3947971" y="8197338"/>
                    <a:pt x="4244403" y="8609302"/>
                    <a:pt x="4613802" y="8667068"/>
                  </a:cubicBezTo>
                  <a:cubicBezTo>
                    <a:pt x="4983201" y="8724834"/>
                    <a:pt x="5358681" y="8483129"/>
                    <a:pt x="5527419" y="8148693"/>
                  </a:cubicBezTo>
                  <a:cubicBezTo>
                    <a:pt x="5697677" y="7815778"/>
                    <a:pt x="5690076" y="7412935"/>
                    <a:pt x="5586706" y="7054177"/>
                  </a:cubicBezTo>
                  <a:cubicBezTo>
                    <a:pt x="5478774" y="6675657"/>
                    <a:pt x="5272032" y="6321460"/>
                    <a:pt x="5244669" y="5930778"/>
                  </a:cubicBezTo>
                  <a:cubicBezTo>
                    <a:pt x="5215786" y="5515774"/>
                    <a:pt x="5390605" y="5117492"/>
                    <a:pt x="5518298" y="4720730"/>
                  </a:cubicBezTo>
                  <a:cubicBezTo>
                    <a:pt x="5645992" y="4323968"/>
                    <a:pt x="5725040" y="3870960"/>
                    <a:pt x="5519819" y="3507641"/>
                  </a:cubicBezTo>
                  <a:cubicBezTo>
                    <a:pt x="5361721" y="3229452"/>
                    <a:pt x="5057689" y="3050073"/>
                    <a:pt x="4926955" y="2758202"/>
                  </a:cubicBezTo>
                  <a:cubicBezTo>
                    <a:pt x="4782540" y="2437448"/>
                    <a:pt x="4879830" y="2066528"/>
                    <a:pt x="4957359" y="1724492"/>
                  </a:cubicBezTo>
                  <a:cubicBezTo>
                    <a:pt x="5034887" y="1380936"/>
                    <a:pt x="5077451" y="984174"/>
                    <a:pt x="4853987" y="712065"/>
                  </a:cubicBezTo>
                  <a:cubicBezTo>
                    <a:pt x="4586439" y="385230"/>
                    <a:pt x="4081745" y="408033"/>
                    <a:pt x="3671302" y="509883"/>
                  </a:cubicBezTo>
                  <a:cubicBezTo>
                    <a:pt x="3358148" y="587412"/>
                    <a:pt x="3014592" y="716625"/>
                    <a:pt x="2692317" y="646698"/>
                  </a:cubicBezTo>
                  <a:cubicBezTo>
                    <a:pt x="2370043" y="576770"/>
                    <a:pt x="2076652" y="411073"/>
                    <a:pt x="1783261" y="268178"/>
                  </a:cubicBezTo>
                  <a:cubicBezTo>
                    <a:pt x="1334813" y="50795"/>
                    <a:pt x="597535" y="-192431"/>
                    <a:pt x="197732" y="237775"/>
                  </a:cubicBezTo>
                  <a:cubicBezTo>
                    <a:pt x="56357" y="391311"/>
                    <a:pt x="-2929" y="563089"/>
                    <a:pt x="111" y="731827"/>
                  </a:cubicBezTo>
                  <a:close/>
                </a:path>
              </a:pathLst>
            </a:custGeom>
            <a:solidFill>
              <a:srgbClr val="4A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51EA4E2-3090-4325-977D-262CB52E3FBF}"/>
                </a:ext>
              </a:extLst>
            </p:cNvPr>
            <p:cNvSpPr/>
            <p:nvPr/>
          </p:nvSpPr>
          <p:spPr>
            <a:xfrm>
              <a:off x="9960759" y="-899399"/>
              <a:ext cx="3532175" cy="3492835"/>
            </a:xfrm>
            <a:custGeom>
              <a:avLst/>
              <a:gdLst>
                <a:gd name="connsiteX0" fmla="*/ 778 w 3532175"/>
                <a:gd name="connsiteY0" fmla="*/ 756021 h 3492835"/>
                <a:gd name="connsiteX1" fmla="*/ 303290 w 3532175"/>
                <a:gd name="connsiteY1" fmla="*/ 1271356 h 3492835"/>
                <a:gd name="connsiteX2" fmla="*/ 847508 w 3532175"/>
                <a:gd name="connsiteY2" fmla="*/ 1435533 h 3492835"/>
                <a:gd name="connsiteX3" fmla="*/ 1344601 w 3532175"/>
                <a:gd name="connsiteY3" fmla="*/ 1692440 h 3492835"/>
                <a:gd name="connsiteX4" fmla="*/ 1492057 w 3532175"/>
                <a:gd name="connsiteY4" fmla="*/ 2209295 h 3492835"/>
                <a:gd name="connsiteX5" fmla="*/ 1729202 w 3532175"/>
                <a:gd name="connsiteY5" fmla="*/ 2679025 h 3492835"/>
                <a:gd name="connsiteX6" fmla="*/ 2206533 w 3532175"/>
                <a:gd name="connsiteY6" fmla="*/ 2815839 h 3492835"/>
                <a:gd name="connsiteX7" fmla="*/ 2509045 w 3532175"/>
                <a:gd name="connsiteY7" fmla="*/ 3179158 h 3492835"/>
                <a:gd name="connsiteX8" fmla="*/ 2855642 w 3532175"/>
                <a:gd name="connsiteY8" fmla="*/ 3487751 h 3492835"/>
                <a:gd name="connsiteX9" fmla="*/ 3194638 w 3532175"/>
                <a:gd name="connsiteY9" fmla="*/ 3366138 h 3492835"/>
                <a:gd name="connsiteX10" fmla="*/ 3383138 w 3532175"/>
                <a:gd name="connsiteY10" fmla="*/ 3046904 h 3492835"/>
                <a:gd name="connsiteX11" fmla="*/ 3349694 w 3532175"/>
                <a:gd name="connsiteY11" fmla="*/ 1323041 h 3492835"/>
                <a:gd name="connsiteX12" fmla="*/ 3130791 w 3532175"/>
                <a:gd name="connsiteY12" fmla="*/ 762102 h 3492835"/>
                <a:gd name="connsiteX13" fmla="*/ 2993976 w 3532175"/>
                <a:gd name="connsiteY13" fmla="*/ 158598 h 3492835"/>
                <a:gd name="connsiteX14" fmla="*/ 2501444 w 3532175"/>
                <a:gd name="connsiteY14" fmla="*/ 9622 h 3492835"/>
                <a:gd name="connsiteX15" fmla="*/ 2001311 w 3532175"/>
                <a:gd name="connsiteY15" fmla="*/ 208763 h 3492835"/>
                <a:gd name="connsiteX16" fmla="*/ 1484456 w 3532175"/>
                <a:gd name="connsiteY16" fmla="*/ 345578 h 3492835"/>
                <a:gd name="connsiteX17" fmla="*/ 1052730 w 3532175"/>
                <a:gd name="connsiteY17" fmla="*/ 202682 h 3492835"/>
                <a:gd name="connsiteX18" fmla="*/ 278968 w 3532175"/>
                <a:gd name="connsiteY18" fmla="*/ 182920 h 3492835"/>
                <a:gd name="connsiteX19" fmla="*/ 778 w 3532175"/>
                <a:gd name="connsiteY19" fmla="*/ 756021 h 349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2175" h="3492835">
                  <a:moveTo>
                    <a:pt x="778" y="756021"/>
                  </a:moveTo>
                  <a:cubicBezTo>
                    <a:pt x="11419" y="962763"/>
                    <a:pt x="128472" y="1160384"/>
                    <a:pt x="303290" y="1271356"/>
                  </a:cubicBezTo>
                  <a:cubicBezTo>
                    <a:pt x="464427" y="1371686"/>
                    <a:pt x="660528" y="1396009"/>
                    <a:pt x="847508" y="1435533"/>
                  </a:cubicBezTo>
                  <a:cubicBezTo>
                    <a:pt x="1034488" y="1475057"/>
                    <a:pt x="1230589" y="1540424"/>
                    <a:pt x="1344601" y="1692440"/>
                  </a:cubicBezTo>
                  <a:cubicBezTo>
                    <a:pt x="1452533" y="1836856"/>
                    <a:pt x="1466214" y="2029916"/>
                    <a:pt x="1492057" y="2209295"/>
                  </a:cubicBezTo>
                  <a:cubicBezTo>
                    <a:pt x="1517900" y="2388674"/>
                    <a:pt x="1574145" y="2584775"/>
                    <a:pt x="1729202" y="2679025"/>
                  </a:cubicBezTo>
                  <a:cubicBezTo>
                    <a:pt x="1872097" y="2765674"/>
                    <a:pt x="2059077" y="2739831"/>
                    <a:pt x="2206533" y="2815839"/>
                  </a:cubicBezTo>
                  <a:cubicBezTo>
                    <a:pt x="2347908" y="2888807"/>
                    <a:pt x="2426956" y="3042343"/>
                    <a:pt x="2509045" y="3179158"/>
                  </a:cubicBezTo>
                  <a:cubicBezTo>
                    <a:pt x="2589613" y="3317493"/>
                    <a:pt x="2699065" y="3460388"/>
                    <a:pt x="2855642" y="3487751"/>
                  </a:cubicBezTo>
                  <a:cubicBezTo>
                    <a:pt x="2978775" y="3510553"/>
                    <a:pt x="3106468" y="3454307"/>
                    <a:pt x="3194638" y="3366138"/>
                  </a:cubicBezTo>
                  <a:cubicBezTo>
                    <a:pt x="3282807" y="3277968"/>
                    <a:pt x="3339053" y="3162436"/>
                    <a:pt x="3383138" y="3046904"/>
                  </a:cubicBezTo>
                  <a:cubicBezTo>
                    <a:pt x="3592920" y="2496606"/>
                    <a:pt x="3580759" y="1865739"/>
                    <a:pt x="3349694" y="1323041"/>
                  </a:cubicBezTo>
                  <a:cubicBezTo>
                    <a:pt x="3270646" y="1137582"/>
                    <a:pt x="3167275" y="959723"/>
                    <a:pt x="3130791" y="762102"/>
                  </a:cubicBezTo>
                  <a:cubicBezTo>
                    <a:pt x="3092787" y="556880"/>
                    <a:pt x="3124710" y="322775"/>
                    <a:pt x="2993976" y="158598"/>
                  </a:cubicBezTo>
                  <a:cubicBezTo>
                    <a:pt x="2881485" y="18743"/>
                    <a:pt x="2679303" y="-20781"/>
                    <a:pt x="2501444" y="9622"/>
                  </a:cubicBezTo>
                  <a:cubicBezTo>
                    <a:pt x="2323585" y="41545"/>
                    <a:pt x="2162448" y="131235"/>
                    <a:pt x="2001311" y="208763"/>
                  </a:cubicBezTo>
                  <a:cubicBezTo>
                    <a:pt x="1838653" y="287812"/>
                    <a:pt x="1663835" y="357739"/>
                    <a:pt x="1484456" y="345578"/>
                  </a:cubicBezTo>
                  <a:cubicBezTo>
                    <a:pt x="1332440" y="334936"/>
                    <a:pt x="1191065" y="266529"/>
                    <a:pt x="1052730" y="202682"/>
                  </a:cubicBezTo>
                  <a:cubicBezTo>
                    <a:pt x="788222" y="79549"/>
                    <a:pt x="544996" y="33945"/>
                    <a:pt x="278968" y="182920"/>
                  </a:cubicBezTo>
                  <a:cubicBezTo>
                    <a:pt x="88947" y="289332"/>
                    <a:pt x="-9863" y="546239"/>
                    <a:pt x="778" y="756021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5FCE997-3BEC-4260-93D3-533E347F807B}"/>
              </a:ext>
            </a:extLst>
          </p:cNvPr>
          <p:cNvSpPr txBox="1"/>
          <p:nvPr/>
        </p:nvSpPr>
        <p:spPr>
          <a:xfrm>
            <a:off x="3691792" y="2459504"/>
            <a:ext cx="4808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6383C"/>
                </a:solidFill>
                <a:latin typeface="Arial Black" panose="020B0A04020102020204" pitchFamily="34" charset="0"/>
              </a:rPr>
              <a:t>PRESENTATION</a:t>
            </a:r>
          </a:p>
          <a:p>
            <a:pPr algn="ctr"/>
            <a:r>
              <a:rPr lang="en-US" altLang="zh-CN" sz="3600" dirty="0">
                <a:solidFill>
                  <a:srgbClr val="06383C"/>
                </a:solidFill>
                <a:latin typeface="Arial Black" panose="020B0A04020102020204" pitchFamily="34" charset="0"/>
              </a:rPr>
              <a:t>POWERPOINT</a:t>
            </a:r>
          </a:p>
          <a:p>
            <a:pPr algn="ctr"/>
            <a:r>
              <a:rPr lang="en-US" altLang="zh-CN" sz="4800" dirty="0">
                <a:gradFill>
                  <a:gsLst>
                    <a:gs pos="0">
                      <a:srgbClr val="66BAAB"/>
                    </a:gs>
                    <a:gs pos="100000">
                      <a:srgbClr val="4AA898"/>
                    </a:gs>
                  </a:gsLst>
                  <a:lin ang="2700000" scaled="0"/>
                </a:gra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9492449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1152</Words>
  <Application>Microsoft Office PowerPoint</Application>
  <PresentationFormat>宽屏</PresentationFormat>
  <Paragraphs>52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Optima-Regular</vt:lpstr>
      <vt:lpstr>等线</vt:lpstr>
      <vt:lpstr>Arial</vt:lpstr>
      <vt:lpstr>Arial Black</vt:lpstr>
      <vt:lpstr>Lato Black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M18306</cp:lastModifiedBy>
  <cp:revision>63</cp:revision>
  <dcterms:created xsi:type="dcterms:W3CDTF">2019-12-14T01:13:20Z</dcterms:created>
  <dcterms:modified xsi:type="dcterms:W3CDTF">2023-09-16T05:56:48Z</dcterms:modified>
</cp:coreProperties>
</file>